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66"/>
  </p:handoutMasterIdLst>
  <p:sldIdLst>
    <p:sldId id="256" r:id="rId2"/>
    <p:sldId id="258" r:id="rId3"/>
    <p:sldId id="283" r:id="rId4"/>
    <p:sldId id="284" r:id="rId5"/>
    <p:sldId id="285" r:id="rId6"/>
    <p:sldId id="268" r:id="rId7"/>
    <p:sldId id="269" r:id="rId8"/>
    <p:sldId id="270" r:id="rId9"/>
    <p:sldId id="259" r:id="rId10"/>
    <p:sldId id="315" r:id="rId11"/>
    <p:sldId id="316" r:id="rId12"/>
    <p:sldId id="317" r:id="rId13"/>
    <p:sldId id="282" r:id="rId14"/>
    <p:sldId id="325" r:id="rId15"/>
    <p:sldId id="312" r:id="rId16"/>
    <p:sldId id="280" r:id="rId17"/>
    <p:sldId id="281" r:id="rId18"/>
    <p:sldId id="260" r:id="rId19"/>
    <p:sldId id="261" r:id="rId20"/>
    <p:sldId id="318" r:id="rId21"/>
    <p:sldId id="319" r:id="rId22"/>
    <p:sldId id="320" r:id="rId23"/>
    <p:sldId id="321" r:id="rId24"/>
    <p:sldId id="322" r:id="rId25"/>
    <p:sldId id="323" r:id="rId26"/>
    <p:sldId id="324" r:id="rId27"/>
    <p:sldId id="262" r:id="rId28"/>
    <p:sldId id="298" r:id="rId29"/>
    <p:sldId id="299" r:id="rId30"/>
    <p:sldId id="300" r:id="rId31"/>
    <p:sldId id="264" r:id="rId32"/>
    <p:sldId id="263" r:id="rId33"/>
    <p:sldId id="266" r:id="rId34"/>
    <p:sldId id="297" r:id="rId35"/>
    <p:sldId id="267" r:id="rId36"/>
    <p:sldId id="296" r:id="rId37"/>
    <p:sldId id="271" r:id="rId38"/>
    <p:sldId id="313" r:id="rId39"/>
    <p:sldId id="272" r:id="rId40"/>
    <p:sldId id="288" r:id="rId41"/>
    <p:sldId id="289" r:id="rId42"/>
    <p:sldId id="290" r:id="rId43"/>
    <p:sldId id="291" r:id="rId44"/>
    <p:sldId id="292" r:id="rId45"/>
    <p:sldId id="314" r:id="rId46"/>
    <p:sldId id="293" r:id="rId47"/>
    <p:sldId id="295" r:id="rId48"/>
    <p:sldId id="301" r:id="rId49"/>
    <p:sldId id="302" r:id="rId50"/>
    <p:sldId id="303" r:id="rId51"/>
    <p:sldId id="304" r:id="rId52"/>
    <p:sldId id="305" r:id="rId53"/>
    <p:sldId id="306" r:id="rId54"/>
    <p:sldId id="307" r:id="rId55"/>
    <p:sldId id="294" r:id="rId56"/>
    <p:sldId id="308" r:id="rId57"/>
    <p:sldId id="309" r:id="rId58"/>
    <p:sldId id="310" r:id="rId59"/>
    <p:sldId id="311" r:id="rId60"/>
    <p:sldId id="257" r:id="rId61"/>
    <p:sldId id="286" r:id="rId62"/>
    <p:sldId id="287" r:id="rId63"/>
    <p:sldId id="273" r:id="rId64"/>
    <p:sldId id="274" r:id="rId6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75D804BD-A8B0-4EA7-991E-56EEBA95AF1B}" type="datetimeFigureOut">
              <a:rPr lang="en-US" smtClean="0"/>
              <a:t>10/17/2016</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F0472E4A-0583-44A9-92F4-22C8EE0A1AB6}" type="slidenum">
              <a:rPr lang="en-US" smtClean="0"/>
              <a:t>‹#›</a:t>
            </a:fld>
            <a:endParaRPr lang="en-US"/>
          </a:p>
        </p:txBody>
      </p:sp>
    </p:spTree>
    <p:extLst>
      <p:ext uri="{BB962C8B-B14F-4D97-AF65-F5344CB8AC3E}">
        <p14:creationId xmlns:p14="http://schemas.microsoft.com/office/powerpoint/2010/main" val="3298255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DCCFC01-C92C-4CCC-8576-9B0B01C8F8BD}" type="datetimeFigureOut">
              <a:rPr lang="en-US" smtClean="0"/>
              <a:t>10/17/2016</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191A8A2-9D77-49E1-AC03-520B3BF38675}" type="slidenum">
              <a:rPr lang="en-US" smtClean="0"/>
              <a:t>‹#›</a:t>
            </a:fld>
            <a:endParaRPr lang="en-US"/>
          </a:p>
        </p:txBody>
      </p:sp>
    </p:spTree>
    <p:extLst>
      <p:ext uri="{BB962C8B-B14F-4D97-AF65-F5344CB8AC3E}">
        <p14:creationId xmlns:p14="http://schemas.microsoft.com/office/powerpoint/2010/main" val="194627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CFC01-C92C-4CCC-8576-9B0B01C8F8B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350466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CFC01-C92C-4CCC-8576-9B0B01C8F8B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82685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CFC01-C92C-4CCC-8576-9B0B01C8F8B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110706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CFC01-C92C-4CCC-8576-9B0B01C8F8B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377705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CCFC01-C92C-4CCC-8576-9B0B01C8F8B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137054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CCFC01-C92C-4CCC-8576-9B0B01C8F8B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260874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CCFC01-C92C-4CCC-8576-9B0B01C8F8B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87308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CFC01-C92C-4CCC-8576-9B0B01C8F8B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91A8A2-9D77-49E1-AC03-520B3BF38675}" type="slidenum">
              <a:rPr lang="en-US" smtClean="0"/>
              <a:t>‹#›</a:t>
            </a:fld>
            <a:endParaRPr lang="en-US"/>
          </a:p>
        </p:txBody>
      </p:sp>
    </p:spTree>
    <p:extLst>
      <p:ext uri="{BB962C8B-B14F-4D97-AF65-F5344CB8AC3E}">
        <p14:creationId xmlns:p14="http://schemas.microsoft.com/office/powerpoint/2010/main" val="180961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3DCCFC01-C92C-4CCC-8576-9B0B01C8F8B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191A8A2-9D77-49E1-AC03-520B3BF38675}" type="slidenum">
              <a:rPr lang="en-US" smtClean="0"/>
              <a:t>‹#›</a:t>
            </a:fld>
            <a:endParaRPr lang="en-US"/>
          </a:p>
        </p:txBody>
      </p:sp>
    </p:spTree>
    <p:extLst>
      <p:ext uri="{BB962C8B-B14F-4D97-AF65-F5344CB8AC3E}">
        <p14:creationId xmlns:p14="http://schemas.microsoft.com/office/powerpoint/2010/main" val="161868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DCCFC01-C92C-4CCC-8576-9B0B01C8F8BD}" type="datetimeFigureOut">
              <a:rPr lang="en-US" smtClean="0"/>
              <a:t>10/17/2016</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191A8A2-9D77-49E1-AC03-520B3BF38675}" type="slidenum">
              <a:rPr lang="en-US" smtClean="0"/>
              <a:t>‹#›</a:t>
            </a:fld>
            <a:endParaRPr lang="en-US"/>
          </a:p>
        </p:txBody>
      </p:sp>
    </p:spTree>
    <p:extLst>
      <p:ext uri="{BB962C8B-B14F-4D97-AF65-F5344CB8AC3E}">
        <p14:creationId xmlns:p14="http://schemas.microsoft.com/office/powerpoint/2010/main" val="371032431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DCCFC01-C92C-4CCC-8576-9B0B01C8F8BD}" type="datetimeFigureOut">
              <a:rPr lang="en-US" smtClean="0"/>
              <a:t>10/17/2016</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191A8A2-9D77-49E1-AC03-520B3BF38675}" type="slidenum">
              <a:rPr lang="en-US" smtClean="0"/>
              <a:t>‹#›</a:t>
            </a:fld>
            <a:endParaRPr lang="en-US"/>
          </a:p>
        </p:txBody>
      </p:sp>
    </p:spTree>
    <p:extLst>
      <p:ext uri="{BB962C8B-B14F-4D97-AF65-F5344CB8AC3E}">
        <p14:creationId xmlns:p14="http://schemas.microsoft.com/office/powerpoint/2010/main" val="30504449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tinyurl.com/3jh4cv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mailto:jnagy@summersnagy.com" TargetMode="External"/><Relationship Id="rId2" Type="http://schemas.openxmlformats.org/officeDocument/2006/relationships/hyperlink" Target="http://www.summersnagy.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Essential Policies for Transit Agencies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576" y="5793168"/>
            <a:ext cx="2663733" cy="94014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5359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Hours of Service of Drivers</a:t>
            </a:r>
          </a:p>
        </p:txBody>
      </p:sp>
      <p:sp>
        <p:nvSpPr>
          <p:cNvPr id="3" name="Content Placeholder 2"/>
          <p:cNvSpPr>
            <a:spLocks noGrp="1"/>
          </p:cNvSpPr>
          <p:nvPr>
            <p:ph idx="1"/>
          </p:nvPr>
        </p:nvSpPr>
        <p:spPr/>
        <p:txBody>
          <a:bodyPr/>
          <a:lstStyle/>
          <a:p>
            <a:pPr marL="457200" lvl="1" indent="-457200">
              <a:buClr>
                <a:schemeClr val="accent1"/>
              </a:buClr>
              <a:buFont typeface="Wingdings" panose="05000000000000000000" pitchFamily="2" charset="2"/>
              <a:buChar char="q"/>
            </a:pPr>
            <a:r>
              <a:rPr lang="en-US" sz="2800" dirty="0"/>
              <a:t>July 2013</a:t>
            </a:r>
          </a:p>
          <a:p>
            <a:pPr marL="457200" lvl="1" indent="0"/>
            <a:r>
              <a:rPr lang="en-US" sz="2600" dirty="0"/>
              <a:t>*	49 CFR Part 395 was waived</a:t>
            </a:r>
          </a:p>
          <a:p>
            <a:pPr marL="457200" lvl="1" indent="0"/>
            <a:r>
              <a:rPr lang="en-US" sz="2600" dirty="0"/>
              <a:t>*	74 PA C.S. §1503 set new HOS conditions</a:t>
            </a:r>
          </a:p>
          <a:p>
            <a:pPr marL="457200" lvl="1" indent="-454025">
              <a:buClr>
                <a:schemeClr val="accent1"/>
              </a:buClr>
              <a:buFont typeface="Wingdings" panose="05000000000000000000" pitchFamily="2" charset="2"/>
              <a:buChar char="q"/>
            </a:pPr>
            <a:r>
              <a:rPr lang="en-US" sz="2800" dirty="0"/>
              <a:t>July 2016</a:t>
            </a:r>
          </a:p>
          <a:p>
            <a:pPr marL="457200" lvl="1" indent="0"/>
            <a:r>
              <a:rPr lang="en-US" sz="2600" dirty="0"/>
              <a:t>*	Amendment of the July 2013 waiver</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30848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Hours of Service for Drivers</a:t>
            </a:r>
          </a:p>
        </p:txBody>
      </p:sp>
      <p:sp>
        <p:nvSpPr>
          <p:cNvPr id="3" name="Content Placeholder 2"/>
          <p:cNvSpPr>
            <a:spLocks noGrp="1"/>
          </p:cNvSpPr>
          <p:nvPr>
            <p:ph idx="1"/>
          </p:nvPr>
        </p:nvSpPr>
        <p:spPr/>
        <p:txBody>
          <a:bodyPr/>
          <a:lstStyle/>
          <a:p>
            <a:pPr>
              <a:buClr>
                <a:schemeClr val="accent1"/>
              </a:buClr>
              <a:buFont typeface="Wingdings" panose="05000000000000000000" pitchFamily="2" charset="2"/>
              <a:buChar char="q"/>
            </a:pPr>
            <a:r>
              <a:rPr lang="en-US" sz="2800" dirty="0"/>
              <a:t>Maintain the following records:</a:t>
            </a:r>
          </a:p>
          <a:p>
            <a:pPr marL="457200" indent="0">
              <a:buClr>
                <a:schemeClr val="accent1"/>
              </a:buClr>
              <a:buNone/>
            </a:pPr>
            <a:r>
              <a:rPr lang="en-US" sz="2600" dirty="0"/>
              <a:t>*	Hours worked by all drivers, shift start and end times by dates, as well as drive start and end times by date</a:t>
            </a:r>
          </a:p>
          <a:p>
            <a:pPr marL="460375" lvl="1" indent="0">
              <a:buNone/>
            </a:pPr>
            <a:r>
              <a:rPr lang="en-US" sz="2600" dirty="0"/>
              <a:t>*	Records of vehicle accidents involving public buses including time of accident and causal factors</a:t>
            </a:r>
          </a:p>
          <a:p>
            <a:pPr marL="457200" lvl="1" indent="0">
              <a:buNone/>
            </a:pPr>
            <a:endParaRPr lang="en-US" dirty="0"/>
          </a:p>
          <a:p>
            <a:pPr>
              <a:buClr>
                <a:schemeClr val="accent1"/>
              </a:buClr>
              <a:buFont typeface="Wingdings" panose="05000000000000000000" pitchFamily="2" charset="2"/>
              <a:buChar char="q"/>
            </a:pPr>
            <a:r>
              <a:rPr lang="en-US" sz="2800" dirty="0"/>
              <a:t>Fatigue Awareness Training</a:t>
            </a:r>
          </a:p>
          <a:p>
            <a:pPr marL="457200" lvl="1" indent="0"/>
            <a:r>
              <a:rPr lang="en-US" sz="2600" dirty="0"/>
              <a:t>*	Drivers and supervisors/managers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83162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Hours of Service for Drivers</a:t>
            </a:r>
          </a:p>
        </p:txBody>
      </p:sp>
      <p:sp>
        <p:nvSpPr>
          <p:cNvPr id="3" name="Content Placeholder 2"/>
          <p:cNvSpPr>
            <a:spLocks noGrp="1"/>
          </p:cNvSpPr>
          <p:nvPr>
            <p:ph idx="1"/>
          </p:nvPr>
        </p:nvSpPr>
        <p:spPr>
          <a:xfrm>
            <a:off x="676656" y="2011680"/>
            <a:ext cx="10753725" cy="4509475"/>
          </a:xfrm>
        </p:spPr>
        <p:txBody>
          <a:bodyPr/>
          <a:lstStyle/>
          <a:p>
            <a:pPr>
              <a:buClr>
                <a:schemeClr val="accent1"/>
              </a:buClr>
              <a:buFont typeface="Wingdings" panose="05000000000000000000" pitchFamily="2" charset="2"/>
              <a:buChar char="q"/>
            </a:pPr>
            <a:r>
              <a:rPr lang="en-US" sz="2800" dirty="0"/>
              <a:t>Hours of Service – Drivers </a:t>
            </a:r>
          </a:p>
          <a:p>
            <a:pPr marL="457200" lvl="1" indent="0"/>
            <a:r>
              <a:rPr lang="en-US" sz="2600" dirty="0"/>
              <a:t>*	Cannot operate a bus for more than </a:t>
            </a:r>
            <a:r>
              <a:rPr lang="en-US" sz="2600" u="sng" dirty="0"/>
              <a:t>16 hours</a:t>
            </a:r>
            <a:r>
              <a:rPr lang="en-US" sz="2600" dirty="0"/>
              <a:t> per day</a:t>
            </a:r>
          </a:p>
          <a:p>
            <a:pPr marL="457200" lvl="1" indent="0"/>
            <a:r>
              <a:rPr lang="en-US" sz="2600" dirty="0"/>
              <a:t>*	Cannot be on work duty for more than </a:t>
            </a:r>
            <a:r>
              <a:rPr lang="en-US" sz="2600" u="sng" dirty="0"/>
              <a:t>16 hours</a:t>
            </a:r>
            <a:r>
              <a:rPr lang="en-US" sz="2600" dirty="0"/>
              <a:t> per day</a:t>
            </a:r>
          </a:p>
          <a:p>
            <a:pPr marL="457200" lvl="1" indent="0"/>
            <a:r>
              <a:rPr lang="en-US" sz="2600" dirty="0"/>
              <a:t>*	At least 8 consecutive hours off duty between shifts</a:t>
            </a:r>
          </a:p>
          <a:p>
            <a:pPr marL="1371600" lvl="2" indent="-457200">
              <a:buClr>
                <a:schemeClr val="accent1"/>
              </a:buClr>
              <a:buFont typeface="Wingdings" panose="05000000000000000000" pitchFamily="2" charset="2"/>
              <a:buChar char="§"/>
            </a:pPr>
            <a:r>
              <a:rPr lang="en-US" sz="2400" dirty="0"/>
              <a:t>Does not include time between split shift</a:t>
            </a:r>
          </a:p>
          <a:p>
            <a:pPr marL="457200" lvl="1" indent="0"/>
            <a:r>
              <a:rPr lang="en-US" sz="2600" dirty="0"/>
              <a:t>*	Cannot operate a bus more than </a:t>
            </a:r>
            <a:r>
              <a:rPr lang="en-US" sz="2600" u="sng" dirty="0"/>
              <a:t>30 hours</a:t>
            </a:r>
            <a:r>
              <a:rPr lang="en-US" sz="2600" dirty="0"/>
              <a:t> in two consecutive days</a:t>
            </a:r>
          </a:p>
          <a:p>
            <a:pPr marL="569913" lvl="1" indent="0">
              <a:buNone/>
            </a:pPr>
            <a:r>
              <a:rPr lang="en-US" sz="2600" dirty="0"/>
              <a:t>*	Limitations may be temporarily waived due to storms or unforeseen 			uncontrollable emergency events</a:t>
            </a:r>
          </a:p>
          <a:p>
            <a:pPr marL="1371600" lvl="2" indent="-457200">
              <a:buClr>
                <a:schemeClr val="accent1"/>
              </a:buClr>
              <a:buFont typeface="Wingdings" panose="05000000000000000000" pitchFamily="2" charset="2"/>
              <a:buChar char="§"/>
            </a:pPr>
            <a:r>
              <a:rPr lang="en-US" sz="2400" dirty="0"/>
              <a:t>Most notify the DOT when an event has occurred requiring temporary waiver of HOS limitations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1232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Duty – What does this mean?</a:t>
            </a:r>
          </a:p>
        </p:txBody>
      </p:sp>
      <p:sp>
        <p:nvSpPr>
          <p:cNvPr id="3" name="Content Placeholder 2"/>
          <p:cNvSpPr>
            <a:spLocks noGrp="1"/>
          </p:cNvSpPr>
          <p:nvPr>
            <p:ph idx="1"/>
          </p:nvPr>
        </p:nvSpPr>
        <p:spPr>
          <a:xfrm>
            <a:off x="676656" y="1665305"/>
            <a:ext cx="10753725" cy="4729289"/>
          </a:xfrm>
        </p:spPr>
        <p:txBody>
          <a:bodyPr>
            <a:normAutofit fontScale="92500" lnSpcReduction="20000"/>
          </a:bodyPr>
          <a:lstStyle/>
          <a:p>
            <a:pPr marL="0" indent="0">
              <a:buNone/>
            </a:pPr>
            <a:r>
              <a:rPr lang="en-US" dirty="0"/>
              <a:t>On-duty time means all time from the time a driver begins to work or is required to be in readiness to work until the time the driver is relieved from work and all responsibility for performing work. On-duty time shall include:</a:t>
            </a:r>
          </a:p>
          <a:p>
            <a:pPr marL="0" indent="0">
              <a:buNone/>
            </a:pPr>
            <a:r>
              <a:rPr lang="en-US" dirty="0"/>
              <a:t>(1) All time at a plant, terminal, facility, or other property of a motor carrier or shipper, or on any public property, waiting to be dispatched, unless the driver has been relieved from duty by the motor carrier;</a:t>
            </a:r>
          </a:p>
          <a:p>
            <a:pPr marL="0" indent="0">
              <a:buNone/>
            </a:pPr>
            <a:r>
              <a:rPr lang="en-US" dirty="0"/>
              <a:t>(2) All time inspecting, servicing, or conditioning any commercial motor vehicle at any time;</a:t>
            </a:r>
          </a:p>
          <a:p>
            <a:pPr marL="0" indent="0">
              <a:buNone/>
            </a:pPr>
            <a:r>
              <a:rPr lang="en-US" dirty="0"/>
              <a:t>(3) All driving time as defined in the term driving time;</a:t>
            </a:r>
          </a:p>
          <a:p>
            <a:pPr marL="0" indent="0">
              <a:buNone/>
            </a:pPr>
            <a:r>
              <a:rPr lang="en-US" dirty="0"/>
              <a:t>(4) All time in or on a commercial motor vehicle, other than:</a:t>
            </a:r>
          </a:p>
          <a:p>
            <a:pPr marL="0" indent="0">
              <a:buNone/>
            </a:pPr>
            <a:r>
              <a:rPr lang="en-US" dirty="0"/>
              <a:t>(</a:t>
            </a:r>
            <a:r>
              <a:rPr lang="en-US" dirty="0" err="1"/>
              <a:t>i</a:t>
            </a:r>
            <a:r>
              <a:rPr lang="en-US" dirty="0"/>
              <a:t>) Time spent resting in or on a parked vehicle, except as otherwise provided in § 397.5 of this subchapter;</a:t>
            </a:r>
          </a:p>
          <a:p>
            <a:pPr marL="0" indent="0">
              <a:buNone/>
            </a:pPr>
            <a:r>
              <a:rPr lang="en-US" dirty="0"/>
              <a:t>(ii) Time spent resting in a sleeper berth; or</a:t>
            </a:r>
          </a:p>
          <a:p>
            <a:pPr marL="0" indent="0">
              <a:buNone/>
            </a:pPr>
            <a:r>
              <a:rPr lang="en-US" dirty="0"/>
              <a:t>(iii) Up to 2 hours riding in the passenger seat of a property-carrying vehicle moving on the highway immediately before or after a period of at least 8 consecutive hours in the sleeper berth;</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455478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1149928"/>
            <a:ext cx="10917763" cy="4627938"/>
          </a:xfrm>
        </p:spPr>
        <p:txBody>
          <a:bodyPr>
            <a:normAutofit fontScale="92500" lnSpcReduction="10000"/>
          </a:bodyPr>
          <a:lstStyle/>
          <a:p>
            <a:pPr marL="0" indent="0">
              <a:buNone/>
            </a:pPr>
            <a:r>
              <a:rPr lang="en-US" dirty="0"/>
              <a:t>(5) All time loading or unloading a commercial motor vehicle, supervising, or assisting in the loading or unloading, attending a commercial motor vehicle being loaded or unloaded, remaining in readiness to operate the commercial motor vehicle, or in giving or receiving receipts for shipments loaded or unloaded;</a:t>
            </a:r>
          </a:p>
          <a:p>
            <a:pPr marL="0" indent="0">
              <a:buNone/>
            </a:pPr>
            <a:r>
              <a:rPr lang="en-US" dirty="0"/>
              <a:t>(6) All time repairing, obtaining assistance, or remaining in attendance upon a disabled commercial motor vehicle;</a:t>
            </a:r>
          </a:p>
          <a:p>
            <a:pPr marL="0" indent="0">
              <a:buNone/>
            </a:pPr>
            <a:r>
              <a:rPr lang="en-US" dirty="0"/>
              <a:t>(7) All time spent providing a breath sample or urine specimen, including travel time to and from the collection site, to comply with the random, reasonable suspicion, post-crash, or follow-up testing required by part 382 of this subchapter when directed by a motor carrier;</a:t>
            </a:r>
          </a:p>
          <a:p>
            <a:pPr marL="0" indent="0">
              <a:buNone/>
            </a:pPr>
            <a:r>
              <a:rPr lang="en-US" dirty="0"/>
              <a:t>(8) Performing any other work in the capacity, employ, or service of, a motor carrier; and</a:t>
            </a:r>
          </a:p>
          <a:p>
            <a:pPr marL="0" indent="0">
              <a:buNone/>
            </a:pPr>
            <a:r>
              <a:rPr lang="en-US" dirty="0"/>
              <a:t>(9) Performing any compensated work for a person who is not a motor carrier.</a:t>
            </a:r>
          </a:p>
          <a:p>
            <a:pPr marL="0" indent="0"/>
            <a:r>
              <a:rPr lang="en-US" dirty="0"/>
              <a:t/>
            </a:r>
            <a:br>
              <a:rPr lang="en-US" dirty="0"/>
            </a:br>
            <a:r>
              <a:rPr lang="en-US" dirty="0"/>
              <a:t/>
            </a:r>
            <a:br>
              <a:rPr lang="en-US" dirty="0"/>
            </a:br>
            <a:r>
              <a:rPr lang="en-US" dirty="0"/>
              <a:t>49 C.F.R. § 395.2</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77843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1066072"/>
            <a:ext cx="10753725" cy="4949890"/>
          </a:xfrm>
        </p:spPr>
        <p:txBody>
          <a:bodyPr>
            <a:normAutofit fontScale="92500" lnSpcReduction="10000"/>
          </a:bodyPr>
          <a:lstStyle/>
          <a:p>
            <a:pPr marL="0" indent="0">
              <a:buNone/>
            </a:pPr>
            <a:r>
              <a:rPr lang="en-US" dirty="0"/>
              <a:t>(ii) Time spent resting in a sleeper berth; or</a:t>
            </a:r>
          </a:p>
          <a:p>
            <a:pPr marL="0" indent="0">
              <a:buNone/>
            </a:pPr>
            <a:r>
              <a:rPr lang="en-US" dirty="0"/>
              <a:t>(iii) Up to 2 hours riding in the passenger seat of a property-carrying vehicle moving on the highway immediately before or after a period of at least 8 consecutive hours in the sleeper berth;</a:t>
            </a:r>
          </a:p>
          <a:p>
            <a:pPr marL="0" indent="0">
              <a:buNone/>
            </a:pPr>
            <a:r>
              <a:rPr lang="en-US" dirty="0"/>
              <a:t>(5) All time loading or unloading a commercial motor vehicle, supervising, or assisting in the loading or unloading, attending a commercial motor vehicle being loaded or unloaded, remaining in readiness to operate the commercial motor vehicle, or in giving or receiving receipts for shipments loaded or unloaded;</a:t>
            </a:r>
          </a:p>
          <a:p>
            <a:pPr marL="0" indent="0">
              <a:buNone/>
            </a:pPr>
            <a:r>
              <a:rPr lang="en-US" dirty="0"/>
              <a:t>(6) All time repairing, obtaining assistance, or remaining in attendance upon a disabled commercial motor vehicle;</a:t>
            </a:r>
          </a:p>
          <a:p>
            <a:pPr marL="0" indent="0">
              <a:buNone/>
            </a:pPr>
            <a:r>
              <a:rPr lang="en-US" dirty="0"/>
              <a:t>(7) All time spent providing a breath sample or urine specimen, including travel time to and from the collection site, to comply with the random, reasonable suspicion, post-crash, or follow-up testing required by part 382 of this subchapter when directed by a motor carrier;</a:t>
            </a:r>
          </a:p>
          <a:p>
            <a:pPr marL="0" indent="0">
              <a:buNone/>
            </a:pPr>
            <a:r>
              <a:rPr lang="en-US" dirty="0"/>
              <a:t>(8) Performing any other work in the capacity, employ, or service of, a motor carrier; and</a:t>
            </a:r>
          </a:p>
          <a:p>
            <a:pPr marL="0" indent="0">
              <a:buNone/>
            </a:pPr>
            <a:r>
              <a:rPr lang="en-US" dirty="0"/>
              <a:t>(9) Performing any compensated work for a person who is not a motor carrier.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96348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Agency Requirements	</a:t>
            </a:r>
          </a:p>
        </p:txBody>
      </p:sp>
      <p:sp>
        <p:nvSpPr>
          <p:cNvPr id="3" name="Content Placeholder 2"/>
          <p:cNvSpPr>
            <a:spLocks noGrp="1"/>
          </p:cNvSpPr>
          <p:nvPr>
            <p:ph idx="1"/>
          </p:nvPr>
        </p:nvSpPr>
        <p:spPr>
          <a:xfrm>
            <a:off x="676656" y="2011680"/>
            <a:ext cx="10753725" cy="4167542"/>
          </a:xfrm>
        </p:spPr>
        <p:txBody>
          <a:bodyPr>
            <a:noAutofit/>
          </a:bodyPr>
          <a:lstStyle/>
          <a:p>
            <a:r>
              <a:rPr lang="en-US" sz="2800" dirty="0"/>
              <a:t>Agencies have strict recordkeeping requirements for hours worked by drivers</a:t>
            </a:r>
          </a:p>
          <a:p>
            <a:endParaRPr lang="en-US" sz="1600" dirty="0"/>
          </a:p>
          <a:p>
            <a:r>
              <a:rPr lang="en-US" sz="2800" dirty="0"/>
              <a:t>Accidents must include a statement if fatigue was a factor</a:t>
            </a:r>
          </a:p>
          <a:p>
            <a:endParaRPr lang="en-US" sz="1600" dirty="0"/>
          </a:p>
          <a:p>
            <a:r>
              <a:rPr lang="en-US" sz="2800" dirty="0"/>
              <a:t>You must consider fatigue impacts for split shifts, varying work cycles  and include mandatory time off and breaks</a:t>
            </a:r>
          </a:p>
          <a:p>
            <a:endParaRPr lang="en-US" sz="1600" dirty="0"/>
          </a:p>
          <a:p>
            <a:r>
              <a:rPr lang="en-US" sz="2800" dirty="0"/>
              <a:t>A plan for notifying the Department of an emergency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107818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exemptions for HOS regulations	</a:t>
            </a:r>
          </a:p>
        </p:txBody>
      </p:sp>
      <p:sp>
        <p:nvSpPr>
          <p:cNvPr id="3" name="Content Placeholder 2"/>
          <p:cNvSpPr>
            <a:spLocks noGrp="1"/>
          </p:cNvSpPr>
          <p:nvPr>
            <p:ph idx="1"/>
          </p:nvPr>
        </p:nvSpPr>
        <p:spPr>
          <a:xfrm>
            <a:off x="676656" y="2122520"/>
            <a:ext cx="10753725" cy="3766185"/>
          </a:xfrm>
        </p:spPr>
        <p:txBody>
          <a:bodyPr/>
          <a:lstStyle/>
          <a:p>
            <a:r>
              <a:rPr lang="en-US" dirty="0"/>
              <a:t>Provisions are included in the order for establishing an emergency when a </a:t>
            </a:r>
            <a:r>
              <a:rPr lang="en-US" dirty="0" err="1"/>
              <a:t>temopary</a:t>
            </a:r>
            <a:r>
              <a:rPr lang="en-US" dirty="0"/>
              <a:t> waiver of HOS limitations apply.</a:t>
            </a:r>
          </a:p>
          <a:p>
            <a:r>
              <a:rPr lang="en-US" dirty="0"/>
              <a:t>The agency must have protocol in place for such a situation and notify the Department: </a:t>
            </a:r>
          </a:p>
          <a:p>
            <a:pPr marL="692150" lvl="1" indent="-457200"/>
            <a:r>
              <a:rPr lang="en-US" dirty="0"/>
              <a:t>*When the waiver was necessary, the reason for the waiver (emergency,</a:t>
            </a:r>
          </a:p>
          <a:p>
            <a:pPr marL="803275" lvl="1" indent="0">
              <a:spcBef>
                <a:spcPts val="0"/>
              </a:spcBef>
              <a:spcAft>
                <a:spcPts val="600"/>
              </a:spcAft>
              <a:buNone/>
            </a:pPr>
            <a:r>
              <a:rPr lang="en-US" dirty="0"/>
              <a:t>weather, other circumstance), provide information regarding the organization’s attempts to relieve the affected drivers (a maximum of 30 days).</a:t>
            </a:r>
          </a:p>
          <a:p>
            <a:pPr marL="4572" lvl="1" indent="0">
              <a:buNone/>
            </a:pPr>
            <a:r>
              <a:rPr lang="en-US" dirty="0"/>
              <a:t>State police should be notified if there is an emergency situation involving a waiver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80818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Catastrophic Loss</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This policy must include essential numbers and contact information </a:t>
            </a:r>
          </a:p>
          <a:p>
            <a:pPr marL="457200" indent="-457200">
              <a:buClr>
                <a:schemeClr val="accent1"/>
              </a:buClr>
              <a:buFont typeface="Wingdings" panose="05000000000000000000" pitchFamily="2" charset="2"/>
              <a:buChar char="q"/>
            </a:pPr>
            <a:r>
              <a:rPr lang="en-US" dirty="0"/>
              <a:t>This policy must anticipate loss within an Agency’s property, on the road and within the community</a:t>
            </a:r>
          </a:p>
          <a:p>
            <a:pPr marL="457200" indent="-457200">
              <a:buClr>
                <a:schemeClr val="accent1"/>
              </a:buClr>
              <a:buFont typeface="Wingdings" panose="05000000000000000000" pitchFamily="2" charset="2"/>
              <a:buChar char="q"/>
            </a:pPr>
            <a:r>
              <a:rPr lang="en-US" dirty="0"/>
              <a:t>This policy should be communicated with the community for use in analyzing catastrophic events</a:t>
            </a:r>
          </a:p>
          <a:p>
            <a:pPr marL="457200" indent="-457200">
              <a:buClr>
                <a:schemeClr val="accent1"/>
              </a:buClr>
              <a:buFont typeface="Wingdings" panose="05000000000000000000" pitchFamily="2" charset="2"/>
              <a:buChar char="q"/>
            </a:pPr>
            <a:r>
              <a:rPr lang="en-US" dirty="0"/>
              <a:t>First responders and emergency management should be included as part of the policy</a:t>
            </a:r>
          </a:p>
          <a:p>
            <a:pPr marL="457200" indent="-457200">
              <a:buClr>
                <a:schemeClr val="accent1"/>
              </a:buClr>
              <a:buFont typeface="Wingdings" panose="05000000000000000000" pitchFamily="2" charset="2"/>
              <a:buChar char="q"/>
            </a:pPr>
            <a:r>
              <a:rPr lang="en-US" dirty="0"/>
              <a:t>Claims adjusters, attorneys, counselors, media </a:t>
            </a:r>
            <a:r>
              <a:rPr lang="en-US" dirty="0" err="1"/>
              <a:t>liasons</a:t>
            </a:r>
            <a:r>
              <a:rPr lang="en-US" dirty="0"/>
              <a:t>, all play a role in your policy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77259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Health and Safety</a:t>
            </a:r>
          </a:p>
        </p:txBody>
      </p:sp>
      <p:sp>
        <p:nvSpPr>
          <p:cNvPr id="3" name="Content Placeholder 2"/>
          <p:cNvSpPr>
            <a:spLocks noGrp="1"/>
          </p:cNvSpPr>
          <p:nvPr>
            <p:ph idx="1"/>
          </p:nvPr>
        </p:nvSpPr>
        <p:spPr/>
        <p:txBody>
          <a:bodyPr/>
          <a:lstStyle/>
          <a:p>
            <a:pPr marL="0" indent="0">
              <a:buNone/>
            </a:pPr>
            <a:r>
              <a:rPr lang="en-US" dirty="0"/>
              <a:t>This global policy focuses on your facility</a:t>
            </a:r>
          </a:p>
          <a:p>
            <a:pPr marL="457200" lvl="1" indent="-454025">
              <a:buClr>
                <a:schemeClr val="accent1"/>
              </a:buClr>
              <a:buFont typeface="Wingdings" panose="05000000000000000000" pitchFamily="2" charset="2"/>
              <a:buChar char="q"/>
            </a:pPr>
            <a:r>
              <a:rPr lang="en-US" dirty="0"/>
              <a:t>Lock Out Tag Out</a:t>
            </a:r>
          </a:p>
          <a:p>
            <a:pPr marL="457200" lvl="1" indent="-454025">
              <a:buClr>
                <a:schemeClr val="accent1"/>
              </a:buClr>
              <a:buFont typeface="Wingdings" panose="05000000000000000000" pitchFamily="2" charset="2"/>
              <a:buChar char="q"/>
            </a:pPr>
            <a:r>
              <a:rPr lang="en-US" dirty="0"/>
              <a:t>Facility Maintenance Responsibilities and Inspections should be included</a:t>
            </a:r>
          </a:p>
          <a:p>
            <a:pPr marL="457200" lvl="1" indent="-454025">
              <a:buClr>
                <a:schemeClr val="accent1"/>
              </a:buClr>
              <a:buFont typeface="Wingdings" panose="05000000000000000000" pitchFamily="2" charset="2"/>
              <a:buChar char="q"/>
            </a:pPr>
            <a:r>
              <a:rPr lang="en-US" dirty="0"/>
              <a:t>Chemical management should be included</a:t>
            </a:r>
          </a:p>
          <a:p>
            <a:pPr marL="457200" lvl="1" indent="-454025">
              <a:buClr>
                <a:schemeClr val="accent1"/>
              </a:buClr>
              <a:buFont typeface="Wingdings" panose="05000000000000000000" pitchFamily="2" charset="2"/>
              <a:buChar char="q"/>
            </a:pPr>
            <a:r>
              <a:rPr lang="en-US" dirty="0"/>
              <a:t>Training protocol should be included for non-driving staff</a:t>
            </a:r>
          </a:p>
          <a:p>
            <a:pPr marL="457200" lvl="1" indent="-454025">
              <a:buClr>
                <a:schemeClr val="accent1"/>
              </a:buClr>
              <a:buFont typeface="Wingdings" panose="05000000000000000000" pitchFamily="2" charset="2"/>
              <a:buChar char="q"/>
            </a:pPr>
            <a:r>
              <a:rPr lang="en-US" dirty="0"/>
              <a:t>Maintenance of Emergency measures (exits, extinguishers, inspections) should be included</a:t>
            </a:r>
          </a:p>
          <a:p>
            <a:pPr marL="457200" lvl="1" indent="-454025">
              <a:buClr>
                <a:schemeClr val="accent1"/>
              </a:buClr>
              <a:buFont typeface="Wingdings" panose="05000000000000000000" pitchFamily="2" charset="2"/>
              <a:buChar char="q"/>
            </a:pPr>
            <a:r>
              <a:rPr lang="en-US" dirty="0"/>
              <a:t>Requirements for machine safety should be included</a:t>
            </a:r>
          </a:p>
          <a:p>
            <a:pPr marL="457200" lvl="1" indent="-454025">
              <a:buClr>
                <a:schemeClr val="accent1"/>
              </a:buClr>
              <a:buFont typeface="Wingdings" panose="05000000000000000000" pitchFamily="2" charset="2"/>
              <a:buChar char="q"/>
            </a:pPr>
            <a:r>
              <a:rPr lang="en-US" dirty="0"/>
              <a:t>Establishment of a safety team for your facility should be included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2311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Accommodation</a:t>
            </a:r>
          </a:p>
        </p:txBody>
      </p:sp>
      <p:sp>
        <p:nvSpPr>
          <p:cNvPr id="3" name="Content Placeholder 2"/>
          <p:cNvSpPr>
            <a:spLocks noGrp="1"/>
          </p:cNvSpPr>
          <p:nvPr>
            <p:ph idx="1"/>
          </p:nvPr>
        </p:nvSpPr>
        <p:spPr>
          <a:xfrm>
            <a:off x="676656" y="2011680"/>
            <a:ext cx="10753725" cy="4460627"/>
          </a:xfrm>
        </p:spPr>
        <p:txBody>
          <a:bodyPr>
            <a:normAutofit/>
          </a:bodyPr>
          <a:lstStyle/>
          <a:p>
            <a:pPr marL="0" indent="0">
              <a:buNone/>
            </a:pPr>
            <a:r>
              <a:rPr lang="en-US" sz="2800" dirty="0"/>
              <a:t>Reasonable accommodation in transit includes policies for employees and drivers.  The FOUNDATION for this policy is your job descriptions, application process and internal communications process.</a:t>
            </a:r>
          </a:p>
          <a:p>
            <a:pPr marL="4572" lvl="1" indent="0">
              <a:buNone/>
            </a:pPr>
            <a:endParaRPr lang="en-US" dirty="0"/>
          </a:p>
          <a:p>
            <a:pPr marL="4572" lvl="1" indent="0">
              <a:buNone/>
            </a:pPr>
            <a:r>
              <a:rPr lang="en-US" sz="2600" dirty="0"/>
              <a:t>The Policy should include various sections including:</a:t>
            </a:r>
          </a:p>
          <a:p>
            <a:pPr marL="684213" lvl="1" indent="-455613">
              <a:buFont typeface="+mj-lt"/>
              <a:buAutoNum type="arabicPeriod"/>
            </a:pPr>
            <a:r>
              <a:rPr lang="en-US" sz="2600" dirty="0"/>
              <a:t>Reasonable accommodation definition</a:t>
            </a:r>
          </a:p>
          <a:p>
            <a:pPr marL="684213" lvl="1" indent="-455613">
              <a:buFont typeface="+mj-lt"/>
              <a:buAutoNum type="arabicPeriod"/>
            </a:pPr>
            <a:r>
              <a:rPr lang="en-US" sz="2600" dirty="0"/>
              <a:t>Essential Function explanation and resources</a:t>
            </a:r>
          </a:p>
          <a:p>
            <a:pPr marL="684213" lvl="1" indent="-455613">
              <a:buFont typeface="+mj-lt"/>
              <a:buAutoNum type="arabicPeriod"/>
            </a:pPr>
            <a:r>
              <a:rPr lang="en-US" sz="2600" dirty="0"/>
              <a:t>The process to request a reasonable accommodation </a:t>
            </a:r>
          </a:p>
          <a:p>
            <a:pPr marL="684213" lvl="1" indent="-455613">
              <a:buFont typeface="+mj-lt"/>
              <a:buAutoNum type="arabicPeriod"/>
            </a:pPr>
            <a:r>
              <a:rPr lang="en-US" sz="2600" dirty="0"/>
              <a:t>Description of the interactive process</a:t>
            </a:r>
          </a:p>
          <a:p>
            <a:pPr marL="684213" lvl="1" indent="-455613">
              <a:buFont typeface="+mj-lt"/>
              <a:buAutoNum type="arabicPeriod"/>
            </a:pPr>
            <a:r>
              <a:rPr lang="en-US" sz="2600" dirty="0"/>
              <a:t>Appeal process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959393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sp>
        <p:nvSpPr>
          <p:cNvPr id="3" name="Content Placeholder 2"/>
          <p:cNvSpPr>
            <a:spLocks noGrp="1"/>
          </p:cNvSpPr>
          <p:nvPr>
            <p:ph idx="1"/>
          </p:nvPr>
        </p:nvSpPr>
        <p:spPr>
          <a:xfrm>
            <a:off x="618708" y="2280342"/>
            <a:ext cx="5372988" cy="4151259"/>
          </a:xfrm>
        </p:spPr>
        <p:txBody>
          <a:bodyPr/>
          <a:lstStyle/>
          <a:p>
            <a:pPr marL="0" indent="0">
              <a:buNone/>
            </a:pPr>
            <a:r>
              <a:rPr lang="en-US" b="1" u="sng" dirty="0"/>
              <a:t>Workplace Safety</a:t>
            </a:r>
          </a:p>
          <a:p>
            <a:r>
              <a:rPr lang="en-US" dirty="0"/>
              <a:t>Lockout/Tagout – Control of Stored Energy</a:t>
            </a:r>
          </a:p>
          <a:p>
            <a:r>
              <a:rPr lang="en-US" dirty="0"/>
              <a:t>Bloodborne Pathogens</a:t>
            </a:r>
          </a:p>
          <a:p>
            <a:r>
              <a:rPr lang="en-US" dirty="0"/>
              <a:t>Hazard Communications</a:t>
            </a:r>
          </a:p>
          <a:p>
            <a:r>
              <a:rPr lang="en-US" dirty="0"/>
              <a:t>Job Hazard Analysis and Personal Protective Equipment Selection</a:t>
            </a:r>
          </a:p>
          <a:p>
            <a:pPr marL="569913" indent="-341313">
              <a:buClr>
                <a:schemeClr val="accent1"/>
              </a:buClr>
              <a:buFont typeface="Wingdings" charset="2"/>
              <a:buChar char="§"/>
            </a:pPr>
            <a:r>
              <a:rPr lang="en-US" dirty="0"/>
              <a:t>Respiratory Protection</a:t>
            </a:r>
          </a:p>
          <a:p>
            <a:r>
              <a:rPr lang="en-US" dirty="0"/>
              <a:t>Emergency Action and Fire Prevention</a:t>
            </a:r>
          </a:p>
        </p:txBody>
      </p:sp>
      <p:sp>
        <p:nvSpPr>
          <p:cNvPr id="4" name="Content Placeholder 2"/>
          <p:cNvSpPr txBox="1">
            <a:spLocks/>
          </p:cNvSpPr>
          <p:nvPr/>
        </p:nvSpPr>
        <p:spPr>
          <a:xfrm>
            <a:off x="6219640" y="2271414"/>
            <a:ext cx="5372987" cy="4288163"/>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Font typeface="Arial" pitchFamily="34" charset="0"/>
              <a:buNone/>
            </a:pPr>
            <a:r>
              <a:rPr lang="en-US" b="1" u="sng" dirty="0"/>
              <a:t>Environment</a:t>
            </a:r>
          </a:p>
          <a:p>
            <a:r>
              <a:rPr lang="en-US" dirty="0"/>
              <a:t>Preparedness Prevention and Contingency Plan (PPC)</a:t>
            </a:r>
          </a:p>
          <a:p>
            <a:r>
              <a:rPr lang="en-US" dirty="0"/>
              <a:t>Spill Prevention Control and Countermeasures Plan (SPCC)</a:t>
            </a:r>
          </a:p>
          <a:p>
            <a:r>
              <a:rPr lang="en-US" dirty="0"/>
              <a:t>Spill Response Plan (SPR)</a:t>
            </a:r>
          </a:p>
          <a:p>
            <a:r>
              <a:rPr lang="en-US" dirty="0"/>
              <a:t>Storm Water Pollution Prevention Plan (SWPPP)</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84431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sp>
        <p:nvSpPr>
          <p:cNvPr id="3" name="Content Placeholder 2"/>
          <p:cNvSpPr>
            <a:spLocks noGrp="1"/>
          </p:cNvSpPr>
          <p:nvPr>
            <p:ph idx="1"/>
          </p:nvPr>
        </p:nvSpPr>
        <p:spPr>
          <a:xfrm>
            <a:off x="618708" y="2280342"/>
            <a:ext cx="5372988" cy="4151259"/>
          </a:xfrm>
        </p:spPr>
        <p:txBody>
          <a:bodyPr/>
          <a:lstStyle/>
          <a:p>
            <a:pPr marL="0" indent="0">
              <a:buNone/>
            </a:pPr>
            <a:r>
              <a:rPr lang="en-US" b="1" u="sng" dirty="0"/>
              <a:t>Lockout/Tagout – Control of Stored Energy</a:t>
            </a:r>
          </a:p>
          <a:p>
            <a:pPr marL="0" indent="0">
              <a:buNone/>
            </a:pPr>
            <a:r>
              <a:rPr lang="en-US" dirty="0"/>
              <a:t>Written Lockout/Tagout Procedures</a:t>
            </a:r>
          </a:p>
          <a:p>
            <a:pPr marL="228600" indent="-228600">
              <a:buClr>
                <a:schemeClr val="accent1"/>
              </a:buClr>
              <a:buFont typeface="Wingdings" charset="2"/>
              <a:buChar char="§"/>
            </a:pPr>
            <a:r>
              <a:rPr lang="en-US" dirty="0"/>
              <a:t>Machines/Equipment and vehicles</a:t>
            </a:r>
          </a:p>
          <a:p>
            <a:pPr marL="228600" indent="-228600">
              <a:buClr>
                <a:schemeClr val="accent1"/>
              </a:buClr>
              <a:buFont typeface="Wingdings" charset="2"/>
              <a:buChar char="§"/>
            </a:pPr>
            <a:r>
              <a:rPr lang="en-US" dirty="0"/>
              <a:t>Application of Controls</a:t>
            </a:r>
          </a:p>
          <a:p>
            <a:pPr marL="0" indent="0">
              <a:buNone/>
            </a:pPr>
            <a:r>
              <a:rPr lang="en-US" dirty="0"/>
              <a:t>Provide lockout/tagout devices</a:t>
            </a:r>
          </a:p>
          <a:p>
            <a:pPr marL="0" indent="0">
              <a:buNone/>
            </a:pPr>
            <a:r>
              <a:rPr lang="en-US" dirty="0"/>
              <a:t>Employee communication and training</a:t>
            </a:r>
          </a:p>
          <a:p>
            <a:pPr marL="0" indent="0">
              <a:buNone/>
            </a:pPr>
            <a:r>
              <a:rPr lang="en-US" dirty="0"/>
              <a:t>Periodic inspections</a:t>
            </a:r>
          </a:p>
        </p:txBody>
      </p:sp>
      <p:sp>
        <p:nvSpPr>
          <p:cNvPr id="5" name="Content Placeholder 2"/>
          <p:cNvSpPr txBox="1">
            <a:spLocks/>
          </p:cNvSpPr>
          <p:nvPr/>
        </p:nvSpPr>
        <p:spPr>
          <a:xfrm>
            <a:off x="6765079" y="2278058"/>
            <a:ext cx="4835689" cy="4151259"/>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Font typeface="Arial" pitchFamily="34" charset="0"/>
              <a:buNone/>
            </a:pPr>
            <a:r>
              <a:rPr lang="en-US" b="1" u="sng" dirty="0"/>
              <a:t>Hazard Communication</a:t>
            </a:r>
          </a:p>
          <a:p>
            <a:pPr marL="0" indent="0">
              <a:buFont typeface="Arial" pitchFamily="34" charset="0"/>
              <a:buNone/>
            </a:pPr>
            <a:r>
              <a:rPr lang="en-US" dirty="0"/>
              <a:t>Written Program</a:t>
            </a:r>
          </a:p>
          <a:p>
            <a:pPr marL="0" indent="0">
              <a:buFont typeface="Arial" pitchFamily="34" charset="0"/>
              <a:buNone/>
            </a:pPr>
            <a:r>
              <a:rPr lang="en-US" dirty="0"/>
              <a:t>Materials Inventory List</a:t>
            </a:r>
          </a:p>
          <a:p>
            <a:pPr marL="0" indent="0">
              <a:buFont typeface="Arial" pitchFamily="34" charset="0"/>
              <a:buNone/>
            </a:pPr>
            <a:r>
              <a:rPr lang="en-US" dirty="0"/>
              <a:t>Safety Data Sheets</a:t>
            </a:r>
          </a:p>
          <a:p>
            <a:pPr marL="0" indent="0">
              <a:buFont typeface="Arial" pitchFamily="34" charset="0"/>
              <a:buNone/>
            </a:pPr>
            <a:r>
              <a:rPr lang="en-US" dirty="0"/>
              <a:t>Chemical/Materials Labeling</a:t>
            </a:r>
          </a:p>
          <a:p>
            <a:pPr marL="0" indent="0">
              <a:buFont typeface="Arial" pitchFamily="34" charset="0"/>
              <a:buNone/>
            </a:pPr>
            <a:r>
              <a:rPr lang="en-US" dirty="0"/>
              <a:t>Employee Training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314979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sp>
        <p:nvSpPr>
          <p:cNvPr id="3" name="Content Placeholder 2"/>
          <p:cNvSpPr>
            <a:spLocks noGrp="1"/>
          </p:cNvSpPr>
          <p:nvPr>
            <p:ph idx="1"/>
          </p:nvPr>
        </p:nvSpPr>
        <p:spPr>
          <a:xfrm>
            <a:off x="496595" y="2280341"/>
            <a:ext cx="4257685" cy="4485051"/>
          </a:xfrm>
        </p:spPr>
        <p:txBody>
          <a:bodyPr>
            <a:normAutofit/>
          </a:bodyPr>
          <a:lstStyle/>
          <a:p>
            <a:pPr marL="0" indent="0">
              <a:buNone/>
            </a:pPr>
            <a:r>
              <a:rPr lang="en-US" b="1" u="sng" dirty="0"/>
              <a:t>Bloodborne Pathogens</a:t>
            </a:r>
          </a:p>
          <a:p>
            <a:pPr marL="0" indent="0">
              <a:buNone/>
            </a:pPr>
            <a:r>
              <a:rPr lang="en-US" dirty="0"/>
              <a:t>Written Program</a:t>
            </a:r>
          </a:p>
          <a:p>
            <a:pPr marL="228600" indent="-228600">
              <a:buClr>
                <a:schemeClr val="accent1"/>
              </a:buClr>
              <a:buFont typeface="Wingdings" charset="2"/>
              <a:buChar char="§"/>
            </a:pPr>
            <a:r>
              <a:rPr lang="en-US" sz="2000" dirty="0"/>
              <a:t>Identify employees who may reasonably expect to come into contact w/blood or PIM</a:t>
            </a:r>
          </a:p>
          <a:p>
            <a:pPr marL="228600" indent="-228600">
              <a:buClr>
                <a:schemeClr val="accent1"/>
              </a:buClr>
              <a:buFont typeface="Wingdings" charset="2"/>
              <a:buChar char="§"/>
            </a:pPr>
            <a:r>
              <a:rPr lang="en-US" sz="2000" dirty="0"/>
              <a:t>Develop universal precautions</a:t>
            </a:r>
          </a:p>
          <a:p>
            <a:pPr marL="228600" indent="-228600">
              <a:buClr>
                <a:schemeClr val="accent1"/>
              </a:buClr>
              <a:buFont typeface="Wingdings" charset="2"/>
              <a:buChar char="§"/>
            </a:pPr>
            <a:r>
              <a:rPr lang="en-US" sz="2000" dirty="0"/>
              <a:t>Process to follow after an exposure event</a:t>
            </a:r>
          </a:p>
          <a:p>
            <a:pPr marL="0" indent="0">
              <a:buNone/>
            </a:pPr>
            <a:r>
              <a:rPr lang="en-US" dirty="0"/>
              <a:t>Personal protective equipment and BBP kits</a:t>
            </a:r>
          </a:p>
          <a:p>
            <a:pPr marL="0" indent="0">
              <a:buNone/>
            </a:pPr>
            <a:r>
              <a:rPr lang="en-US" dirty="0"/>
              <a:t>Employee training</a:t>
            </a:r>
          </a:p>
        </p:txBody>
      </p:sp>
      <p:sp>
        <p:nvSpPr>
          <p:cNvPr id="5" name="Content Placeholder 2"/>
          <p:cNvSpPr txBox="1">
            <a:spLocks/>
          </p:cNvSpPr>
          <p:nvPr/>
        </p:nvSpPr>
        <p:spPr>
          <a:xfrm>
            <a:off x="4965943" y="2278058"/>
            <a:ext cx="6952321" cy="4579942"/>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Font typeface="Arial" pitchFamily="34" charset="0"/>
              <a:buNone/>
            </a:pPr>
            <a:r>
              <a:rPr lang="en-US" b="1" u="sng" dirty="0"/>
              <a:t>Emergency Action/Fire Prevention</a:t>
            </a:r>
          </a:p>
          <a:p>
            <a:pPr marL="0" indent="0">
              <a:buFont typeface="Arial" pitchFamily="34" charset="0"/>
              <a:buNone/>
            </a:pPr>
            <a:r>
              <a:rPr lang="en-US" dirty="0"/>
              <a:t>Written Program</a:t>
            </a:r>
          </a:p>
          <a:p>
            <a:pPr marL="228600" indent="-228600">
              <a:buClr>
                <a:schemeClr val="accent1"/>
              </a:buClr>
              <a:buFont typeface="Wingdings" charset="2"/>
              <a:buChar char="§"/>
            </a:pPr>
            <a:r>
              <a:rPr lang="en-US" sz="2000" dirty="0"/>
              <a:t>Reporting of fires and emergencies</a:t>
            </a:r>
          </a:p>
          <a:p>
            <a:pPr marL="228600" indent="-228600">
              <a:buClr>
                <a:schemeClr val="accent1"/>
              </a:buClr>
              <a:buFont typeface="Wingdings" charset="2"/>
              <a:buChar char="§"/>
            </a:pPr>
            <a:r>
              <a:rPr lang="en-US" sz="2000" dirty="0"/>
              <a:t>Emergency evacuation procedures &amp; accounting for employees</a:t>
            </a:r>
          </a:p>
          <a:p>
            <a:pPr marL="228600" indent="-228600">
              <a:buClr>
                <a:schemeClr val="accent1"/>
              </a:buClr>
              <a:buFont typeface="Wingdings" charset="2"/>
              <a:buChar char="§"/>
            </a:pPr>
            <a:r>
              <a:rPr lang="en-US" sz="2000" dirty="0"/>
              <a:t>Emergency contact information</a:t>
            </a:r>
          </a:p>
          <a:p>
            <a:pPr marL="228600" indent="-228600">
              <a:buClr>
                <a:schemeClr val="accent1"/>
              </a:buClr>
              <a:buFont typeface="Wingdings" charset="2"/>
              <a:buChar char="§"/>
            </a:pPr>
            <a:r>
              <a:rPr lang="en-US" sz="2000" dirty="0"/>
              <a:t>List of major fire hazards and ignition sources with controls</a:t>
            </a:r>
          </a:p>
          <a:p>
            <a:pPr marL="228600" indent="-228600">
              <a:buClr>
                <a:schemeClr val="accent1"/>
              </a:buClr>
              <a:buFont typeface="Wingdings" charset="2"/>
              <a:buChar char="§"/>
            </a:pPr>
            <a:r>
              <a:rPr lang="en-US" sz="2000" dirty="0"/>
              <a:t>Handling, storage and maintenance procedures</a:t>
            </a:r>
          </a:p>
          <a:p>
            <a:pPr marL="228600" indent="-228600">
              <a:buClr>
                <a:schemeClr val="accent1"/>
              </a:buClr>
              <a:buFont typeface="Wingdings" charset="2"/>
              <a:buChar char="§"/>
            </a:pPr>
            <a:r>
              <a:rPr lang="en-US" sz="2000" dirty="0"/>
              <a:t>Fire protection equipment available</a:t>
            </a:r>
          </a:p>
          <a:p>
            <a:pPr marL="0" indent="0">
              <a:buClr>
                <a:schemeClr val="accent1"/>
              </a:buClr>
              <a:buNone/>
            </a:pPr>
            <a:r>
              <a:rPr lang="en-US" dirty="0"/>
              <a:t>Employee training and drills</a:t>
            </a:r>
          </a:p>
          <a:p>
            <a:pPr marL="0" indent="0">
              <a:buClr>
                <a:schemeClr val="accent1"/>
              </a:buClr>
              <a:buNone/>
            </a:pPr>
            <a:r>
              <a:rPr lang="en-US" dirty="0"/>
              <a:t>Maintaining fire protection equipment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26683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sp>
        <p:nvSpPr>
          <p:cNvPr id="3" name="Content Placeholder 2"/>
          <p:cNvSpPr>
            <a:spLocks noGrp="1"/>
          </p:cNvSpPr>
          <p:nvPr>
            <p:ph idx="1"/>
          </p:nvPr>
        </p:nvSpPr>
        <p:spPr>
          <a:xfrm>
            <a:off x="618708" y="2280342"/>
            <a:ext cx="5259014" cy="4452486"/>
          </a:xfrm>
        </p:spPr>
        <p:txBody>
          <a:bodyPr/>
          <a:lstStyle/>
          <a:p>
            <a:pPr marL="0" indent="0">
              <a:buNone/>
            </a:pPr>
            <a:r>
              <a:rPr lang="en-US" b="1" u="sng" dirty="0"/>
              <a:t>Job Hazard Analysis and PPE</a:t>
            </a:r>
          </a:p>
          <a:p>
            <a:pPr marL="0" indent="0">
              <a:buNone/>
            </a:pPr>
            <a:r>
              <a:rPr lang="en-US" dirty="0"/>
              <a:t>Written Job Hazard Analysis and PPE Selection</a:t>
            </a:r>
          </a:p>
          <a:p>
            <a:pPr marL="0" indent="0">
              <a:buNone/>
            </a:pPr>
            <a:r>
              <a:rPr lang="en-US" dirty="0"/>
              <a:t>Provide Personal Protective Equipment</a:t>
            </a:r>
          </a:p>
          <a:p>
            <a:pPr marL="0" indent="0">
              <a:buNone/>
            </a:pPr>
            <a:r>
              <a:rPr lang="en-US" dirty="0"/>
              <a:t>Employee training</a:t>
            </a:r>
          </a:p>
          <a:p>
            <a:pPr marL="284163" indent="-284163">
              <a:buClr>
                <a:schemeClr val="accent1"/>
              </a:buClr>
              <a:buFont typeface="Wingdings" charset="2"/>
              <a:buChar char="§"/>
            </a:pPr>
            <a:r>
              <a:rPr lang="en-US" dirty="0"/>
              <a:t>JHA and PPE Selection</a:t>
            </a:r>
          </a:p>
          <a:p>
            <a:pPr marL="284163" indent="-284163">
              <a:buClr>
                <a:schemeClr val="accent1"/>
              </a:buClr>
              <a:buFont typeface="Wingdings" charset="2"/>
              <a:buChar char="§"/>
            </a:pPr>
            <a:r>
              <a:rPr lang="en-US" dirty="0"/>
              <a:t>Donning and doffing PPE</a:t>
            </a:r>
          </a:p>
          <a:p>
            <a:pPr marL="284163" indent="-284163">
              <a:buClr>
                <a:schemeClr val="accent1"/>
              </a:buClr>
              <a:buFont typeface="Wingdings" charset="2"/>
              <a:buChar char="§"/>
            </a:pPr>
            <a:r>
              <a:rPr lang="en-US" dirty="0"/>
              <a:t>PPE Availability, Care and Maintenance</a:t>
            </a:r>
          </a:p>
          <a:p>
            <a:pPr marL="284163" indent="-284163">
              <a:buClr>
                <a:schemeClr val="accent1"/>
              </a:buClr>
              <a:buFont typeface="Wingdings" charset="2"/>
              <a:buChar char="§"/>
            </a:pPr>
            <a:r>
              <a:rPr lang="en-US" dirty="0"/>
              <a:t>PPE Storage and Replacement</a:t>
            </a:r>
          </a:p>
        </p:txBody>
      </p:sp>
      <p:sp>
        <p:nvSpPr>
          <p:cNvPr id="6" name="Content Placeholder 2"/>
          <p:cNvSpPr txBox="1">
            <a:spLocks/>
          </p:cNvSpPr>
          <p:nvPr/>
        </p:nvSpPr>
        <p:spPr>
          <a:xfrm>
            <a:off x="6341752" y="2279555"/>
            <a:ext cx="5250875" cy="4578445"/>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buFont typeface="Arial" pitchFamily="34" charset="0"/>
              <a:buNone/>
            </a:pPr>
            <a:r>
              <a:rPr lang="en-US" b="1" u="sng" dirty="0"/>
              <a:t>*Respiratory Protection</a:t>
            </a:r>
          </a:p>
          <a:p>
            <a:pPr marL="0" indent="0">
              <a:buFont typeface="Arial" pitchFamily="34" charset="0"/>
              <a:buNone/>
            </a:pPr>
            <a:r>
              <a:rPr lang="en-US" dirty="0"/>
              <a:t>Written Respiratory Protection Plan</a:t>
            </a:r>
          </a:p>
          <a:p>
            <a:pPr marL="228600" indent="-228600">
              <a:buClr>
                <a:schemeClr val="accent1"/>
              </a:buClr>
              <a:buFont typeface="Wingdings" charset="2"/>
              <a:buChar char="§"/>
            </a:pPr>
            <a:r>
              <a:rPr lang="en-US" dirty="0"/>
              <a:t>Medical questionnaire/evaluations</a:t>
            </a:r>
          </a:p>
          <a:p>
            <a:pPr marL="0" indent="0">
              <a:buFont typeface="Arial" pitchFamily="34" charset="0"/>
              <a:buNone/>
            </a:pPr>
            <a:r>
              <a:rPr lang="en-US" dirty="0"/>
              <a:t>Provide Personal Protective Equipment</a:t>
            </a:r>
          </a:p>
          <a:p>
            <a:pPr marL="0" indent="0">
              <a:buFont typeface="Arial" pitchFamily="34" charset="0"/>
              <a:buNone/>
            </a:pPr>
            <a:r>
              <a:rPr lang="en-US" dirty="0"/>
              <a:t>Employee training</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925607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graphicFrame>
        <p:nvGraphicFramePr>
          <p:cNvPr id="7" name="Table 6"/>
          <p:cNvGraphicFramePr>
            <a:graphicFrameLocks noGrp="1"/>
          </p:cNvGraphicFramePr>
          <p:nvPr>
            <p:extLst>
              <p:ext uri="{D42A27DB-BD31-4B8C-83A1-F6EECF244321}">
                <p14:modId xmlns:p14="http://schemas.microsoft.com/office/powerpoint/2010/main" val="2976665218"/>
              </p:ext>
            </p:extLst>
          </p:nvPr>
        </p:nvGraphicFramePr>
        <p:xfrm>
          <a:off x="618710" y="2349529"/>
          <a:ext cx="10973917" cy="4008801"/>
        </p:xfrm>
        <a:graphic>
          <a:graphicData uri="http://schemas.openxmlformats.org/drawingml/2006/table">
            <a:tbl>
              <a:tblPr firstRow="1" bandRow="1">
                <a:tableStyleId>{B301B821-A1FF-4177-AEE7-76D212191A09}</a:tableStyleId>
              </a:tblPr>
              <a:tblGrid>
                <a:gridCol w="2261613">
                  <a:extLst>
                    <a:ext uri="{9D8B030D-6E8A-4147-A177-3AD203B41FA5}">
                      <a16:colId xmlns:a16="http://schemas.microsoft.com/office/drawing/2014/main" xmlns="" val="20000"/>
                    </a:ext>
                  </a:extLst>
                </a:gridCol>
                <a:gridCol w="2789253">
                  <a:extLst>
                    <a:ext uri="{9D8B030D-6E8A-4147-A177-3AD203B41FA5}">
                      <a16:colId xmlns:a16="http://schemas.microsoft.com/office/drawing/2014/main" xmlns="" val="20001"/>
                    </a:ext>
                  </a:extLst>
                </a:gridCol>
                <a:gridCol w="2408274">
                  <a:extLst>
                    <a:ext uri="{9D8B030D-6E8A-4147-A177-3AD203B41FA5}">
                      <a16:colId xmlns:a16="http://schemas.microsoft.com/office/drawing/2014/main" xmlns="" val="20002"/>
                    </a:ext>
                  </a:extLst>
                </a:gridCol>
                <a:gridCol w="3514777">
                  <a:extLst>
                    <a:ext uri="{9D8B030D-6E8A-4147-A177-3AD203B41FA5}">
                      <a16:colId xmlns:a16="http://schemas.microsoft.com/office/drawing/2014/main" xmlns="" val="20003"/>
                    </a:ext>
                  </a:extLst>
                </a:gridCol>
              </a:tblGrid>
              <a:tr h="874413">
                <a:tc>
                  <a:txBody>
                    <a:bodyPr/>
                    <a:lstStyle/>
                    <a:p>
                      <a:pPr algn="ctr"/>
                      <a:r>
                        <a:rPr lang="en-US" sz="1600" dirty="0"/>
                        <a:t>Aspect</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Preparedness, Prevention and Contingency</a:t>
                      </a:r>
                      <a:r>
                        <a:rPr lang="en-US" sz="1600" baseline="0" dirty="0"/>
                        <a:t> </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Spill</a:t>
                      </a:r>
                      <a:r>
                        <a:rPr lang="en-US" sz="1600" baseline="0" dirty="0"/>
                        <a:t> Prevention Response</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Spill Prevention Control</a:t>
                      </a:r>
                      <a:r>
                        <a:rPr lang="en-US" sz="1600" baseline="0" dirty="0"/>
                        <a:t> and Countermeasures (SPCC)</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0"/>
                  </a:ext>
                </a:extLst>
              </a:tr>
              <a:tr h="895539">
                <a:tc>
                  <a:txBody>
                    <a:bodyPr/>
                    <a:lstStyle/>
                    <a:p>
                      <a:pPr algn="ctr"/>
                      <a:r>
                        <a:rPr lang="en-US" sz="1600" dirty="0"/>
                        <a:t>Types of industrial activities</a:t>
                      </a:r>
                      <a:r>
                        <a:rPr lang="en-US" sz="1600" baseline="0" dirty="0"/>
                        <a:t> affected</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All industrial</a:t>
                      </a:r>
                      <a:r>
                        <a:rPr lang="en-US" sz="1600" baseline="0" dirty="0"/>
                        <a:t> activities having potential for accidental pollution</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aseline="0" dirty="0"/>
                        <a:t>AST facilities with &gt;21,000 gallons of regulated substances</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Non-transportation</a:t>
                      </a:r>
                      <a:r>
                        <a:rPr lang="en-US" sz="1600" baseline="0" dirty="0"/>
                        <a:t> related activities with potential to discharge oil and hazardous substances</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1"/>
                  </a:ext>
                </a:extLst>
              </a:tr>
              <a:tr h="724573">
                <a:tc>
                  <a:txBody>
                    <a:bodyPr/>
                    <a:lstStyle/>
                    <a:p>
                      <a:pPr algn="ctr"/>
                      <a:r>
                        <a:rPr lang="en-US" sz="1600" dirty="0"/>
                        <a:t>What pollution materials are addressed</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All polluting</a:t>
                      </a:r>
                      <a:r>
                        <a:rPr lang="en-US" sz="1600" baseline="0" dirty="0"/>
                        <a:t> materials</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Hazardous</a:t>
                      </a:r>
                      <a:r>
                        <a:rPr lang="en-US" sz="1600" baseline="0" dirty="0"/>
                        <a:t> substances and petroleum</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Oil</a:t>
                      </a:r>
                      <a:r>
                        <a:rPr lang="en-US" sz="1600" baseline="0" dirty="0"/>
                        <a:t> and hazard substances defined in Sec. 311 of CWA</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2"/>
                  </a:ext>
                </a:extLst>
              </a:tr>
              <a:tr h="700149">
                <a:tc>
                  <a:txBody>
                    <a:bodyPr/>
                    <a:lstStyle/>
                    <a:p>
                      <a:pPr algn="ctr"/>
                      <a:r>
                        <a:rPr lang="en-US" sz="1600" dirty="0"/>
                        <a:t>Hazards addressed</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Container leaks,</a:t>
                      </a:r>
                      <a:r>
                        <a:rPr lang="en-US" sz="1600" baseline="0" dirty="0"/>
                        <a:t> ruptures, spills, failures, etc.</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Same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Same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3"/>
                  </a:ext>
                </a:extLst>
              </a:tr>
              <a:tr h="814127">
                <a:tc>
                  <a:txBody>
                    <a:bodyPr/>
                    <a:lstStyle/>
                    <a:p>
                      <a:pPr algn="ctr"/>
                      <a:r>
                        <a:rPr lang="en-US" sz="1600" dirty="0"/>
                        <a:t>Plan includes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Training,</a:t>
                      </a:r>
                      <a:r>
                        <a:rPr lang="en-US" sz="1600" baseline="0" dirty="0"/>
                        <a:t> prevention, maintenance, equipment, etc.</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Same, plus downstream</a:t>
                      </a:r>
                      <a:r>
                        <a:rPr lang="en-US" sz="1600" baseline="0" dirty="0"/>
                        <a:t> notification</a:t>
                      </a:r>
                      <a:endParaRPr 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a:t>Same</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141919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sp>
        <p:nvSpPr>
          <p:cNvPr id="3" name="Content Placeholder 2"/>
          <p:cNvSpPr>
            <a:spLocks noGrp="1"/>
          </p:cNvSpPr>
          <p:nvPr>
            <p:ph idx="1"/>
          </p:nvPr>
        </p:nvSpPr>
        <p:spPr>
          <a:xfrm>
            <a:off x="618707" y="2280342"/>
            <a:ext cx="8775879" cy="4346650"/>
          </a:xfrm>
        </p:spPr>
        <p:txBody>
          <a:bodyPr/>
          <a:lstStyle/>
          <a:p>
            <a:pPr marL="0" indent="0">
              <a:buNone/>
            </a:pPr>
            <a:r>
              <a:rPr lang="en-US" b="1" u="sng" dirty="0"/>
              <a:t>Spill Prevention Control and Countermeasures Plan (SPCC)</a:t>
            </a:r>
          </a:p>
          <a:p>
            <a:pPr marL="0" indent="0">
              <a:buNone/>
            </a:pPr>
            <a:r>
              <a:rPr lang="en-US" dirty="0"/>
              <a:t>Facilities that meet the following criteria:</a:t>
            </a:r>
          </a:p>
          <a:p>
            <a:pPr marL="341313" indent="-341313">
              <a:buClr>
                <a:schemeClr val="accent1"/>
              </a:buClr>
              <a:buFont typeface="Wingdings" charset="2"/>
              <a:buChar char="§"/>
            </a:pPr>
            <a:r>
              <a:rPr lang="en-US" dirty="0"/>
              <a:t>An aggregate aboveground storage capacity &gt; 1,320 gallons, or;</a:t>
            </a:r>
          </a:p>
          <a:p>
            <a:pPr marL="341313" indent="-341313">
              <a:buClr>
                <a:schemeClr val="accent1"/>
              </a:buClr>
              <a:buFont typeface="Wingdings" charset="2"/>
              <a:buChar char="§"/>
            </a:pPr>
            <a:r>
              <a:rPr lang="en-US" dirty="0"/>
              <a:t>An aggregate underground storage capacity &gt; 42,000 gallons, and;</a:t>
            </a:r>
          </a:p>
          <a:p>
            <a:pPr marL="341313" indent="-341313">
              <a:buClr>
                <a:schemeClr val="accent1"/>
              </a:buClr>
              <a:buFont typeface="Wingdings" charset="2"/>
              <a:buChar char="§"/>
            </a:pPr>
            <a:r>
              <a:rPr lang="en-US" dirty="0"/>
              <a:t>Reasonable expectations to discharge into waters of the U.S.</a:t>
            </a:r>
          </a:p>
          <a:p>
            <a:pPr marL="0" indent="0">
              <a:buNone/>
            </a:pPr>
            <a:r>
              <a:rPr lang="en-US" dirty="0"/>
              <a:t>Who prepares the SPCC plan?</a:t>
            </a:r>
          </a:p>
          <a:p>
            <a:pPr marL="0" indent="0">
              <a:buNone/>
            </a:pPr>
            <a:r>
              <a:rPr lang="en-US" dirty="0"/>
              <a:t>Facility owner or operator (can be outside engineer or consultant) but must be certified by a registered professional</a:t>
            </a:r>
          </a:p>
          <a:p>
            <a:pPr marL="228600" indent="-228600">
              <a:buFont typeface="Wingdings" charset="2"/>
              <a:buChar char="§"/>
            </a:pPr>
            <a:r>
              <a:rPr lang="en-US" sz="2000" dirty="0"/>
              <a:t>May self certify if aggregate AST capacity is 10,000 gallons or less; or no single discharge or 1,000 or no two discharges exceeding 42 gallons (in 12 months)</a:t>
            </a:r>
          </a:p>
        </p:txBody>
      </p:sp>
      <p:sp>
        <p:nvSpPr>
          <p:cNvPr id="4" name="Rectangle 3"/>
          <p:cNvSpPr/>
          <p:nvPr/>
        </p:nvSpPr>
        <p:spPr>
          <a:xfrm>
            <a:off x="9524842" y="2743607"/>
            <a:ext cx="2181757" cy="352516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000000"/>
                </a:solidFill>
              </a:rPr>
              <a:t>All containers storing “oil” which are equal to or greater than 55 gallons</a:t>
            </a:r>
          </a:p>
          <a:p>
            <a:pPr algn="ctr"/>
            <a:endParaRPr lang="en-US" sz="1400" dirty="0">
              <a:solidFill>
                <a:srgbClr val="000000"/>
              </a:solidFill>
            </a:endParaRPr>
          </a:p>
          <a:p>
            <a:pPr algn="ctr"/>
            <a:r>
              <a:rPr lang="en-US" sz="2000" dirty="0">
                <a:solidFill>
                  <a:srgbClr val="000000"/>
                </a:solidFill>
              </a:rPr>
              <a:t>Considers the container capacity not actual amount in the container</a:t>
            </a:r>
          </a:p>
        </p:txBody>
      </p:sp>
    </p:spTree>
    <p:extLst>
      <p:ext uri="{BB962C8B-B14F-4D97-AF65-F5344CB8AC3E}">
        <p14:creationId xmlns:p14="http://schemas.microsoft.com/office/powerpoint/2010/main" val="1983087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Risk Management – Policies and Procedures</a:t>
            </a:r>
          </a:p>
        </p:txBody>
      </p:sp>
      <p:sp>
        <p:nvSpPr>
          <p:cNvPr id="3" name="Content Placeholder 2"/>
          <p:cNvSpPr>
            <a:spLocks noGrp="1"/>
          </p:cNvSpPr>
          <p:nvPr>
            <p:ph idx="1"/>
          </p:nvPr>
        </p:nvSpPr>
        <p:spPr>
          <a:xfrm>
            <a:off x="618707" y="2280342"/>
            <a:ext cx="6154513" cy="4346650"/>
          </a:xfrm>
        </p:spPr>
        <p:txBody>
          <a:bodyPr/>
          <a:lstStyle/>
          <a:p>
            <a:pPr marL="0" indent="0">
              <a:buNone/>
            </a:pPr>
            <a:r>
              <a:rPr lang="en-US" b="1" u="sng" dirty="0"/>
              <a:t>Storm Water Pollution Prevention Plan (SWPPP)</a:t>
            </a:r>
          </a:p>
          <a:p>
            <a:pPr marL="0" indent="0">
              <a:buNone/>
            </a:pPr>
            <a:r>
              <a:rPr lang="en-US" dirty="0"/>
              <a:t>If you are issued a storm water discharge permit under the NPDES program, you are required to develop and implement a SWPPP</a:t>
            </a:r>
          </a:p>
          <a:p>
            <a:pPr marL="0" indent="0">
              <a:buNone/>
            </a:pPr>
            <a:endParaRPr lang="en-US" dirty="0"/>
          </a:p>
          <a:p>
            <a:pPr marL="0" indent="0">
              <a:buNone/>
            </a:pPr>
            <a:r>
              <a:rPr lang="en-US" dirty="0"/>
              <a:t>Developing your SWPPP plan (guide)</a:t>
            </a:r>
          </a:p>
          <a:p>
            <a:pPr marL="0" indent="0">
              <a:buNone/>
            </a:pPr>
            <a:r>
              <a:rPr lang="en-US" dirty="0">
                <a:hlinkClick r:id="rId2"/>
              </a:rPr>
              <a:t>http://tinyurl.com/3jh4cvs</a:t>
            </a:r>
            <a:endParaRPr lang="en-US" dirty="0"/>
          </a:p>
          <a:p>
            <a:pPr marL="0" indent="0">
              <a:buNone/>
            </a:pPr>
            <a:endParaRPr lang="en-US" dirty="0"/>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912218" y="2585247"/>
            <a:ext cx="4932900" cy="3724236"/>
          </a:xfrm>
          <a:prstGeom prst="rect">
            <a:avLst/>
          </a:prstGeom>
        </p:spPr>
      </p:pic>
    </p:spTree>
    <p:extLst>
      <p:ext uri="{BB962C8B-B14F-4D97-AF65-F5344CB8AC3E}">
        <p14:creationId xmlns:p14="http://schemas.microsoft.com/office/powerpoint/2010/main" val="4250244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to Know and Document Management Policy</a:t>
            </a:r>
            <a:br>
              <a:rPr lang="en-US" dirty="0"/>
            </a:br>
            <a:endParaRPr lang="en-US" dirty="0"/>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The Right to Know Law demands that you have a policy and name a specific open records officer</a:t>
            </a:r>
          </a:p>
          <a:p>
            <a:pPr marL="457200" indent="-457200">
              <a:buClr>
                <a:schemeClr val="accent1"/>
              </a:buClr>
              <a:buFont typeface="Wingdings" panose="05000000000000000000" pitchFamily="2" charset="2"/>
              <a:buChar char="q"/>
            </a:pPr>
            <a:r>
              <a:rPr lang="en-US" dirty="0"/>
              <a:t>You need to spell out the form you intend to use (I recommend the RTK official form)</a:t>
            </a:r>
          </a:p>
          <a:p>
            <a:pPr marL="457200" indent="-457200">
              <a:buClr>
                <a:schemeClr val="accent1"/>
              </a:buClr>
              <a:buFont typeface="Wingdings" panose="05000000000000000000" pitchFamily="2" charset="2"/>
              <a:buChar char="q"/>
            </a:pPr>
            <a:r>
              <a:rPr lang="en-US" dirty="0"/>
              <a:t>If you have a web site, the form must be posted</a:t>
            </a:r>
          </a:p>
          <a:p>
            <a:pPr marL="457200" indent="-457200">
              <a:buClr>
                <a:schemeClr val="accent1"/>
              </a:buClr>
              <a:buFont typeface="Wingdings" panose="05000000000000000000" pitchFamily="2" charset="2"/>
              <a:buChar char="q"/>
            </a:pPr>
            <a:r>
              <a:rPr lang="en-US" dirty="0"/>
              <a:t>Fee amounts in the act should be strictly followed</a:t>
            </a:r>
          </a:p>
          <a:p>
            <a:pPr marL="457200" indent="-457200">
              <a:buClr>
                <a:schemeClr val="accent1"/>
              </a:buClr>
              <a:buFont typeface="Wingdings" panose="05000000000000000000" pitchFamily="2" charset="2"/>
              <a:buChar char="q"/>
            </a:pPr>
            <a:r>
              <a:rPr lang="en-US" dirty="0"/>
              <a:t>In addition to the RTK policy, you should have a record retention policy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86845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Right-to-Know Law: Hot Litigation Topics</a:t>
            </a:r>
          </a:p>
        </p:txBody>
      </p:sp>
      <p:sp>
        <p:nvSpPr>
          <p:cNvPr id="3" name="Content Placeholder 2"/>
          <p:cNvSpPr>
            <a:spLocks noGrp="1"/>
          </p:cNvSpPr>
          <p:nvPr>
            <p:ph idx="1"/>
          </p:nvPr>
        </p:nvSpPr>
        <p:spPr/>
        <p:txBody>
          <a:bodyPr>
            <a:normAutofit/>
          </a:bodyPr>
          <a:lstStyle/>
          <a:p>
            <a:pPr>
              <a:buClr>
                <a:schemeClr val="accent1"/>
              </a:buClr>
              <a:buFont typeface="Wingdings" panose="05000000000000000000" pitchFamily="2" charset="2"/>
              <a:buChar char="q"/>
              <a:tabLst>
                <a:tab pos="457200" algn="l"/>
              </a:tabLst>
            </a:pPr>
            <a:r>
              <a:rPr lang="en-US" sz="3200" dirty="0"/>
              <a:t>	Time of Processing Requests</a:t>
            </a:r>
          </a:p>
          <a:p>
            <a:pPr>
              <a:buClr>
                <a:schemeClr val="accent1"/>
              </a:buClr>
              <a:buFont typeface="Wingdings" panose="05000000000000000000" pitchFamily="2" charset="2"/>
              <a:buChar char="q"/>
              <a:tabLst>
                <a:tab pos="457200" algn="l"/>
              </a:tabLst>
            </a:pPr>
            <a:r>
              <a:rPr lang="en-US" sz="3200" dirty="0"/>
              <a:t>	Exceptions</a:t>
            </a:r>
          </a:p>
          <a:p>
            <a:pPr>
              <a:buClr>
                <a:schemeClr val="accent1"/>
              </a:buClr>
              <a:buFont typeface="Wingdings" panose="05000000000000000000" pitchFamily="2" charset="2"/>
              <a:buChar char="q"/>
              <a:tabLst>
                <a:tab pos="457200" algn="l"/>
              </a:tabLst>
            </a:pPr>
            <a:r>
              <a:rPr lang="en-US" sz="3200" dirty="0"/>
              <a:t>	Wage and Financial Information</a:t>
            </a:r>
          </a:p>
          <a:p>
            <a:pPr>
              <a:buClr>
                <a:schemeClr val="accent1"/>
              </a:buClr>
              <a:buFont typeface="Wingdings" panose="05000000000000000000" pitchFamily="2" charset="2"/>
              <a:buChar char="q"/>
              <a:tabLst>
                <a:tab pos="457200" algn="l"/>
              </a:tabLst>
            </a:pPr>
            <a:r>
              <a:rPr lang="en-US" sz="3200" dirty="0"/>
              <a:t>	Bid Requests</a:t>
            </a:r>
          </a:p>
          <a:p>
            <a:pPr>
              <a:buClr>
                <a:schemeClr val="accent1"/>
              </a:buClr>
              <a:buFont typeface="Wingdings" panose="05000000000000000000" pitchFamily="2" charset="2"/>
              <a:buChar char="q"/>
              <a:tabLst>
                <a:tab pos="457200" algn="l"/>
              </a:tabLst>
            </a:pPr>
            <a:r>
              <a:rPr lang="en-US" sz="3200" dirty="0"/>
              <a:t>	Videos</a:t>
            </a:r>
          </a:p>
          <a:p>
            <a:pPr>
              <a:buClr>
                <a:schemeClr val="accent1"/>
              </a:buClr>
              <a:buFont typeface="Wingdings" panose="05000000000000000000" pitchFamily="2" charset="2"/>
              <a:buChar char="q"/>
              <a:tabLst>
                <a:tab pos="457200" algn="l"/>
              </a:tabLst>
            </a:pPr>
            <a:r>
              <a:rPr lang="en-US" sz="3200" dirty="0"/>
              <a:t>	E-MAILS, E-MAILS, E-MAILS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37540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Right-to-Know Law: Employee Files</a:t>
            </a:r>
          </a:p>
        </p:txBody>
      </p:sp>
      <p:sp>
        <p:nvSpPr>
          <p:cNvPr id="3" name="Content Placeholder 2"/>
          <p:cNvSpPr>
            <a:spLocks noGrp="1"/>
          </p:cNvSpPr>
          <p:nvPr>
            <p:ph idx="1"/>
          </p:nvPr>
        </p:nvSpPr>
        <p:spPr/>
        <p:txBody>
          <a:bodyPr>
            <a:noAutofit/>
          </a:bodyPr>
          <a:lstStyle/>
          <a:p>
            <a:pPr lvl="1">
              <a:buClr>
                <a:schemeClr val="accent1"/>
              </a:buClr>
              <a:buFont typeface="Wingdings" panose="05000000000000000000" pitchFamily="2" charset="2"/>
              <a:buChar char="q"/>
              <a:tabLst>
                <a:tab pos="457200" algn="l"/>
              </a:tabLst>
            </a:pPr>
            <a:r>
              <a:rPr lang="en-US" sz="3200" dirty="0"/>
              <a:t> W-2 Exempt based upon the Tax Code</a:t>
            </a:r>
          </a:p>
          <a:p>
            <a:pPr>
              <a:buClr>
                <a:schemeClr val="accent1"/>
              </a:buClr>
              <a:buFont typeface="Wingdings" panose="05000000000000000000" pitchFamily="2" charset="2"/>
              <a:buChar char="q"/>
              <a:tabLst>
                <a:tab pos="457200" algn="l"/>
              </a:tabLst>
            </a:pPr>
            <a:r>
              <a:rPr lang="en-US" sz="3200" dirty="0"/>
              <a:t>	Investigation Reports</a:t>
            </a:r>
          </a:p>
          <a:p>
            <a:pPr>
              <a:buClr>
                <a:schemeClr val="accent1"/>
              </a:buClr>
              <a:buFont typeface="Wingdings" panose="05000000000000000000" pitchFamily="2" charset="2"/>
              <a:buChar char="q"/>
              <a:tabLst>
                <a:tab pos="457200" algn="l"/>
              </a:tabLst>
            </a:pPr>
            <a:r>
              <a:rPr lang="en-US" sz="3200" dirty="0"/>
              <a:t>	In the case of appeal, Employees have an opportunity to</a:t>
            </a:r>
          </a:p>
          <a:p>
            <a:pPr marL="457200" lvl="2" indent="0">
              <a:buClr>
                <a:schemeClr val="accent1"/>
              </a:buClr>
              <a:buNone/>
              <a:tabLst>
                <a:tab pos="457200" algn="l"/>
              </a:tabLst>
            </a:pPr>
            <a:r>
              <a:rPr lang="en-US" sz="3200" i="0" dirty="0"/>
              <a:t>participate</a:t>
            </a:r>
          </a:p>
          <a:p>
            <a:pPr>
              <a:buClr>
                <a:schemeClr val="accent1"/>
              </a:buClr>
              <a:buFont typeface="Wingdings" panose="05000000000000000000" pitchFamily="2" charset="2"/>
              <a:buChar char="q"/>
              <a:tabLst>
                <a:tab pos="457200" algn="l"/>
              </a:tabLst>
            </a:pPr>
            <a:r>
              <a:rPr lang="en-US" sz="3200" dirty="0"/>
              <a:t>	Disciplinary Notes</a:t>
            </a:r>
          </a:p>
          <a:p>
            <a:pPr>
              <a:buClr>
                <a:schemeClr val="accent1"/>
              </a:buClr>
              <a:buFont typeface="Wingdings" panose="05000000000000000000" pitchFamily="2" charset="2"/>
              <a:buChar char="q"/>
              <a:tabLst>
                <a:tab pos="457200" algn="l"/>
              </a:tabLst>
            </a:pPr>
            <a:r>
              <a:rPr lang="en-US" sz="3200" dirty="0"/>
              <a:t>	General Financial Information</a:t>
            </a:r>
          </a:p>
          <a:p>
            <a:pPr>
              <a:buClr>
                <a:schemeClr val="accent1"/>
              </a:buClr>
              <a:buFont typeface="Wingdings" panose="05000000000000000000" pitchFamily="2" charset="2"/>
              <a:buChar char="q"/>
              <a:tabLst>
                <a:tab pos="457200" algn="l"/>
              </a:tabLst>
            </a:pPr>
            <a:r>
              <a:rPr lang="en-US" sz="3200" dirty="0"/>
              <a:t>	What about the results of a criminal background check?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3639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Components Explained</a:t>
            </a:r>
          </a:p>
        </p:txBody>
      </p:sp>
      <p:sp>
        <p:nvSpPr>
          <p:cNvPr id="3" name="Content Placeholder 2"/>
          <p:cNvSpPr>
            <a:spLocks noGrp="1"/>
          </p:cNvSpPr>
          <p:nvPr>
            <p:ph idx="1"/>
          </p:nvPr>
        </p:nvSpPr>
        <p:spPr>
          <a:xfrm>
            <a:off x="676656" y="2011680"/>
            <a:ext cx="10753725" cy="4452486"/>
          </a:xfrm>
        </p:spPr>
        <p:txBody>
          <a:bodyPr/>
          <a:lstStyle/>
          <a:p>
            <a:r>
              <a:rPr lang="en-US" sz="2800" dirty="0"/>
              <a:t>A reasonable accommodation should be provided for persons with a disability who are otherwise qualified to perform the essential functions of the job.  Reasonable accommodations are necessary for:</a:t>
            </a:r>
          </a:p>
          <a:p>
            <a:pPr marL="457200" lvl="1" indent="-454025"/>
            <a:r>
              <a:rPr lang="en-US" sz="2600" dirty="0"/>
              <a:t>*	Applicants</a:t>
            </a:r>
          </a:p>
          <a:p>
            <a:pPr marL="457200" lvl="1" indent="-454025"/>
            <a:r>
              <a:rPr lang="en-US" sz="2600" dirty="0"/>
              <a:t>*	Existing employees to perform their job duties</a:t>
            </a:r>
          </a:p>
          <a:p>
            <a:pPr marL="457200" lvl="1" indent="-454025"/>
            <a:r>
              <a:rPr lang="en-US" sz="2600" dirty="0"/>
              <a:t>*	Employees who need access to training and/or work benefits </a:t>
            </a:r>
          </a:p>
          <a:p>
            <a:pPr lvl="1"/>
            <a:endParaRPr lang="en-US" dirty="0"/>
          </a:p>
          <a:p>
            <a:pPr lvl="1"/>
            <a:r>
              <a:rPr lang="en-US" sz="2600" dirty="0"/>
              <a:t>Accommodations may include:  physical changes to the work site, assistive technologies, accessible communications, policy enhancements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25685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Right-to-Know Law: Accident Information</a:t>
            </a:r>
          </a:p>
        </p:txBody>
      </p:sp>
      <p:sp>
        <p:nvSpPr>
          <p:cNvPr id="3" name="Content Placeholder 2"/>
          <p:cNvSpPr>
            <a:spLocks noGrp="1"/>
          </p:cNvSpPr>
          <p:nvPr>
            <p:ph idx="1"/>
          </p:nvPr>
        </p:nvSpPr>
        <p:spPr>
          <a:xfrm>
            <a:off x="676656" y="1801091"/>
            <a:ext cx="10919599" cy="4779818"/>
          </a:xfrm>
        </p:spPr>
        <p:txBody>
          <a:bodyPr>
            <a:normAutofit/>
          </a:bodyPr>
          <a:lstStyle/>
          <a:p>
            <a:pPr marL="457200" indent="-457200">
              <a:buClr>
                <a:schemeClr val="accent1"/>
              </a:buClr>
              <a:buFont typeface="Wingdings" panose="05000000000000000000" pitchFamily="2" charset="2"/>
              <a:buChar char="q"/>
            </a:pPr>
            <a:r>
              <a:rPr lang="en-US" dirty="0"/>
              <a:t>Do not provide documents or videos.  Please make sure you are adhering to the purpose and intent of the Law</a:t>
            </a:r>
          </a:p>
          <a:p>
            <a:pPr marL="457200" indent="-457200">
              <a:buClr>
                <a:schemeClr val="accent1"/>
              </a:buClr>
              <a:buFont typeface="Wingdings" panose="05000000000000000000" pitchFamily="2" charset="2"/>
              <a:buChar char="q"/>
            </a:pPr>
            <a:r>
              <a:rPr lang="en-US" dirty="0"/>
              <a:t>How can you deny? </a:t>
            </a:r>
          </a:p>
          <a:p>
            <a:pPr marL="692150" lvl="1" indent="-450850" defTabSz="623888">
              <a:buClr>
                <a:schemeClr val="accent1"/>
              </a:buClr>
            </a:pPr>
            <a:r>
              <a:rPr lang="en-US" dirty="0"/>
              <a:t>*	Noncriminal Investigation File – 710(17) </a:t>
            </a:r>
          </a:p>
          <a:p>
            <a:pPr marL="692150" lvl="1" indent="-450850" defTabSz="623888">
              <a:buClr>
                <a:schemeClr val="accent1"/>
              </a:buClr>
            </a:pPr>
            <a:r>
              <a:rPr lang="en-US" dirty="0"/>
              <a:t>*	Insurance Adjuster Information – Remember any communication between </a:t>
            </a:r>
            <a:r>
              <a:rPr lang="en-US" sz="2400" dirty="0"/>
              <a:t>an</a:t>
            </a:r>
          </a:p>
          <a:p>
            <a:pPr marL="1260475" lvl="2" indent="0" defTabSz="623888">
              <a:buClr>
                <a:schemeClr val="accent1"/>
              </a:buClr>
              <a:buNone/>
            </a:pPr>
            <a:r>
              <a:rPr lang="en-US" sz="2400" i="0" dirty="0"/>
              <a:t>agency and it’s insurance carrier is exempt – 710(27) </a:t>
            </a:r>
          </a:p>
          <a:p>
            <a:pPr marL="692150" lvl="1" indent="-450850" defTabSz="623888">
              <a:buClr>
                <a:schemeClr val="accent1"/>
              </a:buClr>
            </a:pPr>
            <a:r>
              <a:rPr lang="en-US" dirty="0"/>
              <a:t>*	Settlement Agreements – If they are Court Approved – 710(17) </a:t>
            </a:r>
          </a:p>
          <a:p>
            <a:pPr marL="692150" lvl="1" indent="-450850" defTabSz="623888">
              <a:buClr>
                <a:schemeClr val="accent1"/>
              </a:buClr>
            </a:pPr>
            <a:r>
              <a:rPr lang="en-US" dirty="0"/>
              <a:t>*	Informational only:</a:t>
            </a:r>
          </a:p>
          <a:p>
            <a:pPr marL="1662113" lvl="2" indent="-450850" defTabSz="623888">
              <a:buClr>
                <a:schemeClr val="accent1"/>
              </a:buClr>
              <a:buFont typeface="Wingdings" panose="05000000000000000000" pitchFamily="2" charset="2"/>
              <a:buChar char="§"/>
            </a:pPr>
            <a:r>
              <a:rPr lang="en-US" sz="2400" i="0" dirty="0"/>
              <a:t>Certain aspects of criminal investigations</a:t>
            </a:r>
          </a:p>
          <a:p>
            <a:pPr marL="1662113" lvl="2" indent="-450850" defTabSz="623888">
              <a:buClr>
                <a:schemeClr val="accent1"/>
              </a:buClr>
              <a:buFont typeface="Wingdings" panose="05000000000000000000" pitchFamily="2" charset="2"/>
              <a:buChar char="§"/>
            </a:pPr>
            <a:r>
              <a:rPr lang="en-US" sz="2400" i="0" dirty="0"/>
              <a:t>911 Calls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85394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Records</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How are your emails and text messages treated?</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Can your Board violate the Sunshine Law based upon email deliberations?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have an email policy?  Does the policy define that emails are company policies?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You do not need to create records in most instances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223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of Records Requests			</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You should maintain a record of the requests provided and the responses</a:t>
            </a:r>
          </a:p>
          <a:p>
            <a:pPr marL="457200" indent="-457200">
              <a:buClr>
                <a:schemeClr val="accent1"/>
              </a:buClr>
              <a:buFont typeface="Wingdings" panose="05000000000000000000" pitchFamily="2" charset="2"/>
              <a:buChar char="q"/>
            </a:pPr>
            <a:r>
              <a:rPr lang="en-US" dirty="0"/>
              <a:t>The Office of Open Records will look at good faith in how you traditionally respond to requests</a:t>
            </a:r>
          </a:p>
          <a:p>
            <a:pPr marL="457200" indent="-457200">
              <a:buClr>
                <a:schemeClr val="accent1"/>
              </a:buClr>
              <a:buFont typeface="Wingdings" panose="05000000000000000000" pitchFamily="2" charset="2"/>
              <a:buChar char="q"/>
            </a:pPr>
            <a:r>
              <a:rPr lang="en-US" dirty="0"/>
              <a:t>Be aware of trade secrets provisions, security provisions, exceptions and deadlines for responses</a:t>
            </a:r>
          </a:p>
          <a:p>
            <a:pPr marL="457200" indent="-457200">
              <a:buClr>
                <a:schemeClr val="accent1"/>
              </a:buClr>
              <a:buFont typeface="Wingdings" panose="05000000000000000000" pitchFamily="2" charset="2"/>
              <a:buChar char="q"/>
            </a:pPr>
            <a:r>
              <a:rPr lang="en-US" dirty="0"/>
              <a:t>Understand what at your agency is a public record and communicate those types of documents to employees to understand where the Open Records Officer may locate documents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52414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Records</a:t>
            </a:r>
          </a:p>
        </p:txBody>
      </p:sp>
      <p:sp>
        <p:nvSpPr>
          <p:cNvPr id="3" name="Content Placeholder 2"/>
          <p:cNvSpPr>
            <a:spLocks noGrp="1"/>
          </p:cNvSpPr>
          <p:nvPr>
            <p:ph idx="1"/>
          </p:nvPr>
        </p:nvSpPr>
        <p:spPr/>
        <p:txBody>
          <a:bodyPr/>
          <a:lstStyle/>
          <a:p>
            <a:r>
              <a:rPr lang="en-US" dirty="0"/>
              <a:t>When responding to a request for access, an agency shall not be required to create a record which does not currently exist or to compile, maintain, format or organize a record in a manner in which the agency does not currently compile, maintain, format or organize the record.</a:t>
            </a:r>
            <a:br>
              <a:rPr lang="en-US" dirty="0"/>
            </a:br>
            <a:r>
              <a:rPr lang="en-US" dirty="0"/>
              <a:t/>
            </a:r>
            <a:br>
              <a:rPr lang="en-US" dirty="0"/>
            </a:br>
            <a:r>
              <a:rPr lang="en-US" dirty="0"/>
              <a:t>65 Pa. Stat. Ann. § 67.705 (West)</a:t>
            </a:r>
          </a:p>
          <a:p>
            <a:endParaRPr lang="en-US" dirty="0"/>
          </a:p>
          <a:p>
            <a:r>
              <a:rPr lang="en-US" dirty="0"/>
              <a:t>The Courts have essentially ignored the “compile” language in this statute and are now becoming more strict on requirements for preparation of documents.  Therefore, be aware of your response if you feel that you are asked to create a record.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94284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Dear Sir or Madam:</a:t>
            </a:r>
          </a:p>
        </p:txBody>
      </p:sp>
      <p:sp>
        <p:nvSpPr>
          <p:cNvPr id="3" name="Content Placeholder 2"/>
          <p:cNvSpPr>
            <a:spLocks noGrp="1"/>
          </p:cNvSpPr>
          <p:nvPr>
            <p:ph idx="1"/>
          </p:nvPr>
        </p:nvSpPr>
        <p:spPr/>
        <p:txBody>
          <a:bodyPr>
            <a:normAutofit fontScale="92500"/>
          </a:bodyPr>
          <a:lstStyle/>
          <a:p>
            <a:r>
              <a:rPr lang="en-US" dirty="0"/>
              <a:t>	As the Open records Officer for Happy Township, pursuant to the Pennsylvania Right to Know Law, we are putting you on notice of a need to exercise our rights to a thirty (30) day extension.  Specifically, this extension is due to the retrieval of records and legal review to make a determination of whether certain records you have requested are subject to access under the Right to Know Law.  </a:t>
            </a:r>
            <a:r>
              <a:rPr lang="en-US" u="sng" dirty="0"/>
              <a:t>See</a:t>
            </a:r>
            <a:r>
              <a:rPr lang="en-US" dirty="0"/>
              <a:t>, 65 P.S. § 67.902(a) of the Act.  </a:t>
            </a:r>
          </a:p>
          <a:p>
            <a:r>
              <a:rPr lang="en-US" dirty="0"/>
              <a:t>	The Township will make every effort to get you the documents you have requested prior to the expiration of the thirty (30) day extension period once we know that the appropriate fees will be paid.</a:t>
            </a:r>
          </a:p>
          <a:p>
            <a:r>
              <a:rPr lang="en-US" dirty="0"/>
              <a:t>	In the event you consider this a denial of access, please exercise any appeal rights you deem proper under 65 P.S. § 67.1101 of the Right to Know Law.</a:t>
            </a:r>
          </a:p>
          <a:p>
            <a:r>
              <a:rPr lang="en-US" dirty="0"/>
              <a:t>	Thank you for your attention.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34297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and Audio as Public Records/Policies</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Understand what video and/or audio records are maintained at your agency</a:t>
            </a:r>
          </a:p>
          <a:p>
            <a:pPr marL="457200" indent="-457200">
              <a:buClr>
                <a:schemeClr val="accent1"/>
              </a:buClr>
              <a:buFont typeface="Wingdings" panose="05000000000000000000" pitchFamily="2" charset="2"/>
              <a:buChar char="q"/>
            </a:pPr>
            <a:r>
              <a:rPr lang="en-US" dirty="0"/>
              <a:t>A policy should be adopted at every agency regarding how long camera footage is maintained and when it is maintained</a:t>
            </a:r>
          </a:p>
          <a:p>
            <a:pPr marL="457200" indent="-457200">
              <a:buClr>
                <a:schemeClr val="accent1"/>
              </a:buClr>
              <a:buFont typeface="Wingdings" panose="05000000000000000000" pitchFamily="2" charset="2"/>
              <a:buChar char="q"/>
            </a:pPr>
            <a:r>
              <a:rPr lang="en-US" dirty="0"/>
              <a:t>ATA v. Office of Open Records – videos are generally public records unless they fall under a policy of insurance/provided to an adjuster</a:t>
            </a:r>
          </a:p>
          <a:p>
            <a:pPr marL="457200" indent="-457200">
              <a:buClr>
                <a:schemeClr val="accent1"/>
              </a:buClr>
              <a:buFont typeface="Wingdings" panose="05000000000000000000" pitchFamily="2" charset="2"/>
              <a:buChar char="q"/>
            </a:pPr>
            <a:r>
              <a:rPr lang="en-US" dirty="0"/>
              <a:t>Your video policy should set forth:</a:t>
            </a:r>
          </a:p>
          <a:p>
            <a:pPr marL="692150" lvl="1" indent="-454025"/>
            <a:r>
              <a:rPr lang="en-US" dirty="0"/>
              <a:t>*	Who maintains cameras</a:t>
            </a:r>
          </a:p>
          <a:p>
            <a:pPr marL="692150" lvl="1" indent="-454025"/>
            <a:r>
              <a:rPr lang="en-US" dirty="0"/>
              <a:t>*	How often cameras are serviced</a:t>
            </a:r>
          </a:p>
          <a:p>
            <a:pPr marL="692150" lvl="1" indent="-454025"/>
            <a:r>
              <a:rPr lang="en-US" dirty="0"/>
              <a:t>*	Why tapes are maintained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17098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Maintenance Policy</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Capturing and preserving videos may only occur in a short period of time- this should be reflected in your policy.</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monitor videos routinely?  On your vehicles? At your facilities?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have signage noting the use of video/audio?</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How often do you check the operations of your video equipment?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337884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Driver Management</a:t>
            </a:r>
            <a:br>
              <a:rPr lang="en-US" dirty="0"/>
            </a:br>
            <a:endParaRPr lang="en-US" dirty="0"/>
          </a:p>
        </p:txBody>
      </p:sp>
      <p:sp>
        <p:nvSpPr>
          <p:cNvPr id="3" name="Content Placeholder 2"/>
          <p:cNvSpPr>
            <a:spLocks noGrp="1"/>
          </p:cNvSpPr>
          <p:nvPr>
            <p:ph idx="1"/>
          </p:nvPr>
        </p:nvSpPr>
        <p:spPr>
          <a:xfrm>
            <a:off x="676656" y="2011680"/>
            <a:ext cx="10905744" cy="3987338"/>
          </a:xfrm>
        </p:spPr>
        <p:txBody>
          <a:bodyPr>
            <a:normAutofit fontScale="92500" lnSpcReduction="10000"/>
          </a:bodyPr>
          <a:lstStyle/>
          <a:p>
            <a:pPr marL="457200" indent="-457200">
              <a:buClr>
                <a:schemeClr val="accent1"/>
              </a:buClr>
              <a:buFont typeface="Wingdings" panose="05000000000000000000" pitchFamily="2" charset="2"/>
              <a:buChar char="q"/>
            </a:pPr>
            <a:r>
              <a:rPr lang="en-US" dirty="0"/>
              <a:t>This policy should set forth your hiring outline (ages, qualifications, testing requirements)</a:t>
            </a:r>
          </a:p>
          <a:p>
            <a:pPr marL="457200" indent="-457200">
              <a:buClr>
                <a:schemeClr val="accent1"/>
              </a:buClr>
              <a:buFont typeface="Wingdings" panose="05000000000000000000" pitchFamily="2" charset="2"/>
              <a:buChar char="q"/>
            </a:pPr>
            <a:r>
              <a:rPr lang="en-US" dirty="0"/>
              <a:t>All hires should follow this outline</a:t>
            </a:r>
          </a:p>
          <a:p>
            <a:pPr marL="457200" indent="-457200">
              <a:buClr>
                <a:schemeClr val="accent1"/>
              </a:buClr>
              <a:buFont typeface="Wingdings" panose="05000000000000000000" pitchFamily="2" charset="2"/>
              <a:buChar char="q"/>
            </a:pPr>
            <a:r>
              <a:rPr lang="en-US" dirty="0"/>
              <a:t>Policy should outline training protocol that should be strictly followed</a:t>
            </a:r>
          </a:p>
          <a:p>
            <a:pPr marL="457200" indent="-457200">
              <a:buClr>
                <a:schemeClr val="accent1"/>
              </a:buClr>
              <a:buFont typeface="Wingdings" panose="05000000000000000000" pitchFamily="2" charset="2"/>
              <a:buChar char="q"/>
            </a:pPr>
            <a:r>
              <a:rPr lang="en-US" dirty="0"/>
              <a:t>The policy should include retention criteria, recordkeeping requirements, and outline any distinctions between CDL and Non-CDL drivers</a:t>
            </a:r>
          </a:p>
          <a:p>
            <a:pPr marL="457200" indent="-457200">
              <a:buClr>
                <a:schemeClr val="accent1"/>
              </a:buClr>
              <a:buFont typeface="Wingdings" panose="05000000000000000000" pitchFamily="2" charset="2"/>
              <a:buChar char="q"/>
            </a:pPr>
            <a:r>
              <a:rPr lang="en-US" dirty="0"/>
              <a:t>May include components of your background check policy</a:t>
            </a:r>
          </a:p>
          <a:p>
            <a:pPr marL="457200" indent="-457200">
              <a:buClr>
                <a:schemeClr val="accent1"/>
              </a:buClr>
              <a:buFont typeface="Wingdings" panose="05000000000000000000" pitchFamily="2" charset="2"/>
              <a:buChar char="q"/>
            </a:pPr>
            <a:r>
              <a:rPr lang="en-US" dirty="0"/>
              <a:t>Should include hiring criteria and procedures</a:t>
            </a:r>
          </a:p>
          <a:p>
            <a:pPr marL="457200" indent="-457200">
              <a:buClr>
                <a:schemeClr val="accent1"/>
              </a:buClr>
              <a:buFont typeface="Wingdings" panose="05000000000000000000" pitchFamily="2" charset="2"/>
              <a:buChar char="q"/>
            </a:pPr>
            <a:r>
              <a:rPr lang="en-US" dirty="0"/>
              <a:t>Information you will update over the years</a:t>
            </a:r>
          </a:p>
          <a:p>
            <a:pPr marL="457200" indent="-457200">
              <a:buClr>
                <a:schemeClr val="accent1"/>
              </a:buClr>
              <a:buFont typeface="Wingdings" panose="05000000000000000000" pitchFamily="2" charset="2"/>
              <a:buChar char="q"/>
            </a:pPr>
            <a:r>
              <a:rPr lang="en-US" dirty="0"/>
              <a:t>Criteria for non-DOT drivers</a:t>
            </a:r>
          </a:p>
          <a:p>
            <a:pPr marL="457200" indent="-457200">
              <a:buClr>
                <a:schemeClr val="accent1"/>
              </a:buClr>
              <a:buFont typeface="Wingdings" panose="05000000000000000000" pitchFamily="2" charset="2"/>
              <a:buChar char="q"/>
            </a:pPr>
            <a:r>
              <a:rPr lang="en-US" dirty="0"/>
              <a:t>Retention criteria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00709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the Policy</a:t>
            </a:r>
          </a:p>
        </p:txBody>
      </p:sp>
      <p:sp>
        <p:nvSpPr>
          <p:cNvPr id="3" name="Content Placeholder 2"/>
          <p:cNvSpPr>
            <a:spLocks noGrp="1"/>
          </p:cNvSpPr>
          <p:nvPr>
            <p:ph idx="1"/>
          </p:nvPr>
        </p:nvSpPr>
        <p:spPr/>
        <p:txBody>
          <a:bodyPr/>
          <a:lstStyle/>
          <a:p>
            <a:r>
              <a:rPr lang="en-US" dirty="0"/>
              <a:t>Hiring Criteria</a:t>
            </a:r>
          </a:p>
          <a:p>
            <a:r>
              <a:rPr lang="en-US" dirty="0"/>
              <a:t>Hiring procedures</a:t>
            </a:r>
          </a:p>
          <a:p>
            <a:r>
              <a:rPr lang="en-US" dirty="0"/>
              <a:t>Recordkeeping requirements (i.e., drivers must produce their license and physical card, you will obtain annual MVR’s, you will maintain their application)</a:t>
            </a:r>
          </a:p>
          <a:p>
            <a:r>
              <a:rPr lang="en-US" dirty="0"/>
              <a:t>You may include here license responsibilities for renewal and reporting of loss of license</a:t>
            </a:r>
          </a:p>
          <a:p>
            <a:r>
              <a:rPr lang="en-US" dirty="0"/>
              <a:t>Safety expectations</a:t>
            </a:r>
          </a:p>
          <a:p>
            <a:r>
              <a:rPr lang="en-US" dirty="0"/>
              <a:t>Retention criteria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657486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Privacy/HIPAA Policy</a:t>
            </a:r>
          </a:p>
        </p:txBody>
      </p:sp>
      <p:sp>
        <p:nvSpPr>
          <p:cNvPr id="3" name="Content Placeholder 2"/>
          <p:cNvSpPr>
            <a:spLocks noGrp="1"/>
          </p:cNvSpPr>
          <p:nvPr>
            <p:ph idx="1"/>
          </p:nvPr>
        </p:nvSpPr>
        <p:spPr/>
        <p:txBody>
          <a:bodyPr/>
          <a:lstStyle/>
          <a:p>
            <a:r>
              <a:rPr lang="en-US" dirty="0"/>
              <a:t>You should have a policy regarding how identifiable health information for employees is protected.</a:t>
            </a:r>
          </a:p>
          <a:p>
            <a:endParaRPr lang="en-US" dirty="0"/>
          </a:p>
          <a:p>
            <a:r>
              <a:rPr lang="en-US" dirty="0"/>
              <a:t>You should understand how you will deal with medical excuses and information</a:t>
            </a:r>
          </a:p>
          <a:p>
            <a:endParaRPr lang="en-US" dirty="0"/>
          </a:p>
          <a:p>
            <a:r>
              <a:rPr lang="en-US" dirty="0"/>
              <a:t>You should designate an administrator for dealing with group health plan information.</a:t>
            </a:r>
          </a:p>
          <a:p>
            <a:endParaRPr lang="en-US" dirty="0"/>
          </a:p>
          <a:p>
            <a:r>
              <a:rPr lang="en-US" dirty="0"/>
              <a:t>You should include information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8535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Request	</a:t>
            </a:r>
          </a:p>
        </p:txBody>
      </p:sp>
      <p:sp>
        <p:nvSpPr>
          <p:cNvPr id="3" name="Content Placeholder 2"/>
          <p:cNvSpPr>
            <a:spLocks noGrp="1"/>
          </p:cNvSpPr>
          <p:nvPr>
            <p:ph idx="1"/>
          </p:nvPr>
        </p:nvSpPr>
        <p:spPr/>
        <p:txBody>
          <a:bodyPr>
            <a:normAutofit/>
          </a:bodyPr>
          <a:lstStyle/>
          <a:p>
            <a:pPr marL="457200" lvl="1" indent="-454025">
              <a:buClr>
                <a:schemeClr val="accent1"/>
              </a:buClr>
              <a:buFont typeface="Wingdings" panose="05000000000000000000" pitchFamily="2" charset="2"/>
              <a:buChar char="q"/>
            </a:pPr>
            <a:r>
              <a:rPr lang="en-US" sz="2800" dirty="0"/>
              <a:t>If the request is verbal, the EEO officer should document the request</a:t>
            </a:r>
          </a:p>
          <a:p>
            <a:pPr marL="457200" lvl="1" indent="-454025">
              <a:buClr>
                <a:schemeClr val="accent1"/>
              </a:buClr>
              <a:buFont typeface="Wingdings" panose="05000000000000000000" pitchFamily="2" charset="2"/>
              <a:buChar char="q"/>
            </a:pPr>
            <a:r>
              <a:rPr lang="en-US" sz="2800" dirty="0"/>
              <a:t>The request may include medical documentation so that the EEO officer can analyze the nature of the accommodation (especially if the disability is not known or obvious)</a:t>
            </a:r>
          </a:p>
          <a:p>
            <a:pPr marL="457200" lvl="1" indent="-454025">
              <a:buClr>
                <a:schemeClr val="accent1"/>
              </a:buClr>
              <a:buFont typeface="Wingdings" panose="05000000000000000000" pitchFamily="2" charset="2"/>
              <a:buChar char="q"/>
            </a:pPr>
            <a:r>
              <a:rPr lang="en-US" sz="2800" dirty="0"/>
              <a:t>The request should include the frequency or duration of the need for accommodation</a:t>
            </a:r>
          </a:p>
          <a:p>
            <a:pPr marL="457200" lvl="1" indent="-454025">
              <a:buClr>
                <a:schemeClr val="accent1"/>
              </a:buClr>
              <a:buFont typeface="Wingdings" panose="05000000000000000000" pitchFamily="2" charset="2"/>
              <a:buChar char="q"/>
            </a:pPr>
            <a:r>
              <a:rPr lang="en-US" sz="2800" dirty="0"/>
              <a:t>The applicant should be prepared to engage in the interactive process to determine how the request can be achieved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23431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Labor Standards Act</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Policy should outline payment for overtime for salaried employees</a:t>
            </a:r>
          </a:p>
          <a:p>
            <a:pPr marL="457200" indent="-457200">
              <a:buClr>
                <a:schemeClr val="accent1"/>
              </a:buClr>
              <a:buFont typeface="Wingdings" panose="05000000000000000000" pitchFamily="2" charset="2"/>
              <a:buChar char="q"/>
            </a:pPr>
            <a:r>
              <a:rPr lang="en-US" dirty="0"/>
              <a:t>A definition of “regular rate of pay”</a:t>
            </a:r>
          </a:p>
          <a:p>
            <a:pPr marL="457200" indent="-457200">
              <a:buClr>
                <a:schemeClr val="accent1"/>
              </a:buClr>
              <a:buFont typeface="Wingdings" panose="05000000000000000000" pitchFamily="2" charset="2"/>
              <a:buChar char="q"/>
            </a:pPr>
            <a:r>
              <a:rPr lang="en-US" dirty="0"/>
              <a:t>Inclement weather provisions</a:t>
            </a:r>
          </a:p>
          <a:p>
            <a:pPr marL="457200" indent="-457200">
              <a:buClr>
                <a:schemeClr val="accent1"/>
              </a:buClr>
              <a:buFont typeface="Wingdings" panose="05000000000000000000" pitchFamily="2" charset="2"/>
              <a:buChar char="q"/>
            </a:pPr>
            <a:r>
              <a:rPr lang="en-US" dirty="0"/>
              <a:t>Working outside the office</a:t>
            </a:r>
          </a:p>
          <a:p>
            <a:pPr marL="457200" indent="-457200">
              <a:buClr>
                <a:schemeClr val="accent1"/>
              </a:buClr>
              <a:buFont typeface="Wingdings" panose="05000000000000000000" pitchFamily="2" charset="2"/>
              <a:buChar char="q"/>
            </a:pPr>
            <a:r>
              <a:rPr lang="en-US" dirty="0"/>
              <a:t>Defining your work week</a:t>
            </a:r>
          </a:p>
          <a:p>
            <a:pPr marL="457200" indent="-457200">
              <a:buClr>
                <a:schemeClr val="accent1"/>
              </a:buClr>
              <a:buFont typeface="Wingdings" panose="05000000000000000000" pitchFamily="2" charset="2"/>
              <a:buChar char="q"/>
            </a:pPr>
            <a:r>
              <a:rPr lang="en-US" dirty="0"/>
              <a:t>Complaint and appeal process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41455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Inclement weather and FLSA</a:t>
            </a:r>
          </a:p>
        </p:txBody>
      </p:sp>
      <p:sp>
        <p:nvSpPr>
          <p:cNvPr id="3" name="Content Placeholder 2"/>
          <p:cNvSpPr>
            <a:spLocks noGrp="1"/>
          </p:cNvSpPr>
          <p:nvPr>
            <p:ph idx="1"/>
          </p:nvPr>
        </p:nvSpPr>
        <p:spPr/>
        <p:txBody>
          <a:bodyPr>
            <a:normAutofit/>
          </a:bodyPr>
          <a:lstStyle/>
          <a:p>
            <a:pPr marL="457200" indent="-457200">
              <a:buClr>
                <a:schemeClr val="accent1"/>
              </a:buClr>
              <a:buFont typeface="Wingdings" panose="05000000000000000000" pitchFamily="2" charset="2"/>
              <a:buChar char="q"/>
            </a:pPr>
            <a:r>
              <a:rPr lang="en-US" dirty="0"/>
              <a:t>Non exempt employees are not entitled to pay when a company closes for weather related reasons</a:t>
            </a:r>
          </a:p>
          <a:p>
            <a:pPr marL="457200" indent="-457200">
              <a:buClr>
                <a:schemeClr val="accent1"/>
              </a:buClr>
              <a:buFont typeface="Wingdings" panose="05000000000000000000" pitchFamily="2" charset="2"/>
              <a:buChar char="q"/>
            </a:pPr>
            <a:r>
              <a:rPr lang="en-US" dirty="0"/>
              <a:t>If you chose to have paid inclement weather days, then it is not considered “working time” for calculating overtime.</a:t>
            </a:r>
          </a:p>
          <a:p>
            <a:pPr marL="457200" indent="-457200">
              <a:buClr>
                <a:schemeClr val="accent1"/>
              </a:buClr>
              <a:buFont typeface="Wingdings" panose="05000000000000000000" pitchFamily="2" charset="2"/>
              <a:buChar char="q"/>
            </a:pPr>
            <a:r>
              <a:rPr lang="en-US" dirty="0"/>
              <a:t>For exempt employees- if there is inclement weather and an employee choses to stay home he is not entitled to pay for that day because he chose to remove himself from the workforce</a:t>
            </a:r>
          </a:p>
          <a:p>
            <a:pPr marL="457200" indent="-457200">
              <a:buClr>
                <a:schemeClr val="accent1"/>
              </a:buClr>
              <a:buFont typeface="Wingdings" panose="05000000000000000000" pitchFamily="2" charset="2"/>
              <a:buChar char="q"/>
            </a:pPr>
            <a:r>
              <a:rPr lang="en-US" dirty="0"/>
              <a:t>If the employer choses to close, then the exempt employees must still be paid for the week, because the employer made work unavailable.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08925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are pay deductions permitted?</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You may deduct monies for absence from work for various circumstances </a:t>
            </a:r>
            <a:r>
              <a:rPr lang="en-US" u="sng" dirty="0"/>
              <a:t>if you have a policy</a:t>
            </a:r>
            <a:r>
              <a:rPr lang="en-US" dirty="0"/>
              <a:t> and those may include:  disciplinary suspensions, illness, to offset monies received for jury duty, or military pay</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Your policy must also include a statement that you will comply with the “salary basis” requirements of the FLSA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5182960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working from home?</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Your policy should include provisions for working from home.</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Unless there is a business reason for a non-exempt employee from engaging in work outside the office, then such work should be prohibited.</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If you are permitting this work, you must have a system for tracking hours worked.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63784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Abuse Clearance</a:t>
            </a:r>
          </a:p>
        </p:txBody>
      </p:sp>
      <p:sp>
        <p:nvSpPr>
          <p:cNvPr id="3" name="Content Placeholder 2"/>
          <p:cNvSpPr>
            <a:spLocks noGrp="1"/>
          </p:cNvSpPr>
          <p:nvPr>
            <p:ph idx="1"/>
          </p:nvPr>
        </p:nvSpPr>
        <p:spPr/>
        <p:txBody>
          <a:bodyPr/>
          <a:lstStyle/>
          <a:p>
            <a:pPr marL="457200" indent="-457200">
              <a:spcAft>
                <a:spcPts val="1200"/>
              </a:spcAft>
              <a:buClr>
                <a:schemeClr val="accent1"/>
              </a:buClr>
              <a:buFont typeface="Wingdings" panose="05000000000000000000" pitchFamily="2" charset="2"/>
              <a:buChar char="q"/>
            </a:pPr>
            <a:r>
              <a:rPr lang="en-US" dirty="0"/>
              <a:t>Determine if you need this policy based upon your service (i.e., school routes, MATP, </a:t>
            </a:r>
            <a:r>
              <a:rPr lang="en-US" dirty="0" err="1"/>
              <a:t>etc</a:t>
            </a:r>
            <a:r>
              <a:rPr lang="en-US" dirty="0"/>
              <a:t>)</a:t>
            </a:r>
          </a:p>
          <a:p>
            <a:pPr marL="457200" indent="-457200">
              <a:spcAft>
                <a:spcPts val="1200"/>
              </a:spcAft>
              <a:buClr>
                <a:schemeClr val="accent1"/>
              </a:buClr>
              <a:buFont typeface="Wingdings" panose="05000000000000000000" pitchFamily="2" charset="2"/>
              <a:buChar char="q"/>
            </a:pPr>
            <a:r>
              <a:rPr lang="en-US" dirty="0"/>
              <a:t>Know that your drivers are all mandatory reporters so you must include this training and explanation of reporting obligations/methods – regardless of </a:t>
            </a:r>
            <a:r>
              <a:rPr lang="en-US" dirty="0" err="1"/>
              <a:t>serive</a:t>
            </a:r>
            <a:endParaRPr lang="en-US" dirty="0"/>
          </a:p>
          <a:p>
            <a:pPr marL="457200" indent="-457200">
              <a:spcAft>
                <a:spcPts val="1200"/>
              </a:spcAft>
              <a:buClr>
                <a:schemeClr val="accent1"/>
              </a:buClr>
              <a:buFont typeface="Wingdings" panose="05000000000000000000" pitchFamily="2" charset="2"/>
              <a:buChar char="q"/>
            </a:pPr>
            <a:r>
              <a:rPr lang="en-US" dirty="0"/>
              <a:t>Define reasonable contact with children</a:t>
            </a:r>
          </a:p>
          <a:p>
            <a:pPr marL="457200" indent="-457200">
              <a:spcAft>
                <a:spcPts val="1200"/>
              </a:spcAft>
              <a:buClr>
                <a:schemeClr val="accent1"/>
              </a:buClr>
              <a:buFont typeface="Wingdings" panose="05000000000000000000" pitchFamily="2" charset="2"/>
              <a:buChar char="q"/>
            </a:pPr>
            <a:r>
              <a:rPr lang="en-US" dirty="0"/>
              <a:t>Decide what to do if there is an indication v. a finding</a:t>
            </a:r>
          </a:p>
          <a:p>
            <a:pPr marL="457200" indent="-457200">
              <a:spcAft>
                <a:spcPts val="1200"/>
              </a:spcAft>
              <a:buClr>
                <a:schemeClr val="accent1"/>
              </a:buClr>
              <a:buFont typeface="Wingdings" panose="05000000000000000000" pitchFamily="2" charset="2"/>
              <a:buChar char="q"/>
            </a:pPr>
            <a:r>
              <a:rPr lang="en-US" dirty="0"/>
              <a:t>Existing employees – what about results of an indication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387818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274" y="1300767"/>
            <a:ext cx="10753725" cy="4778062"/>
          </a:xfrm>
        </p:spPr>
        <p:txBody>
          <a:bodyPr>
            <a:normAutofit fontScale="77500" lnSpcReduction="20000"/>
          </a:bodyPr>
          <a:lstStyle/>
          <a:p>
            <a:r>
              <a:rPr lang="en-US" dirty="0"/>
              <a:t>Existing employees- Once the above clearances are obtained, they must be renewed every five years and provided to the Authority</a:t>
            </a:r>
          </a:p>
          <a:p>
            <a:endParaRPr lang="en-US" dirty="0"/>
          </a:p>
          <a:p>
            <a:pPr lvl="0"/>
            <a:r>
              <a:rPr lang="en-US" dirty="0"/>
              <a:t>New employees – who have resided in the Commonwealth continuously for at least the past 10 years will be required to obtain a Pennsylvania State Police Criminal Background Check Clearance (criminal history), as well as a Child Abuse History Clearance from the Department of Human Services.</a:t>
            </a:r>
          </a:p>
          <a:p>
            <a:pPr lvl="0"/>
            <a:r>
              <a:rPr lang="en-US" dirty="0"/>
              <a:t>who have resided in the Commonwealth for less than 10 years will be required to obtain a Pennsylvania State Police Criminal Background Check Clearance (criminal history), a Child Abuse History Clearance from the Department of Human Services, and an FBI Criminal Background Check Clearance, which includes fingerprinting.</a:t>
            </a:r>
          </a:p>
          <a:p>
            <a:endParaRPr lang="en-US" dirty="0"/>
          </a:p>
          <a:p>
            <a:endParaRPr lang="en-US" dirty="0"/>
          </a:p>
          <a:p>
            <a:r>
              <a:rPr lang="en-US" dirty="0"/>
              <a:t>You may accept clearances from other sources, but you should document that source (i.e., if a driver is a volunteer for a fire or emergency service)</a:t>
            </a:r>
          </a:p>
          <a:p>
            <a:endParaRPr lang="en-US" dirty="0"/>
          </a:p>
          <a:p>
            <a:r>
              <a:rPr lang="en-US" dirty="0"/>
              <a:t>The policy should be specific on notice requirements to you as an employer in the event of any conviction or other violation of the background check requirements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316164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 Stops/Flag Stops</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How does your organization determine where bus stops should be located?</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have periodic reviews and/or inspections of stop locations or shelters?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How does ADA accessibility fall into bus stop locations?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have a policy regarding flag stops?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5573164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Appearance</a:t>
            </a:r>
          </a:p>
        </p:txBody>
      </p:sp>
      <p:sp>
        <p:nvSpPr>
          <p:cNvPr id="3" name="Content Placeholder 2"/>
          <p:cNvSpPr>
            <a:spLocks noGrp="1"/>
          </p:cNvSpPr>
          <p:nvPr>
            <p:ph idx="1"/>
          </p:nvPr>
        </p:nvSpPr>
        <p:spPr/>
        <p:txBody>
          <a:bodyPr>
            <a:normAutofit fontScale="92500" lnSpcReduction="10000"/>
          </a:bodyPr>
          <a:lstStyle/>
          <a:p>
            <a:pPr marL="457200" indent="-457200">
              <a:buClr>
                <a:schemeClr val="accent1"/>
              </a:buClr>
              <a:buFont typeface="Wingdings" panose="05000000000000000000" pitchFamily="2" charset="2"/>
              <a:buChar char="q"/>
            </a:pPr>
            <a:r>
              <a:rPr lang="en-US" dirty="0"/>
              <a:t>How do you treat employees with tattoos or piercings?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require certain uniforms?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Do you have any concern regarding hygiene?</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Hair length?  Do you monitor this?</a:t>
            </a:r>
          </a:p>
          <a:p>
            <a:pPr marL="457200" indent="-457200">
              <a:buClr>
                <a:schemeClr val="accent1"/>
              </a:buClr>
              <a:buFont typeface="Wingdings" panose="05000000000000000000" pitchFamily="2" charset="2"/>
              <a:buChar char="q"/>
            </a:pPr>
            <a:endParaRPr lang="en-US" dirty="0"/>
          </a:p>
          <a:p>
            <a:pPr marL="457200" indent="-457200">
              <a:buClr>
                <a:schemeClr val="accent1"/>
              </a:buClr>
              <a:buFont typeface="Wingdings" panose="05000000000000000000" pitchFamily="2" charset="2"/>
              <a:buChar char="q"/>
            </a:pPr>
            <a:r>
              <a:rPr lang="en-US" dirty="0"/>
              <a:t>Are male and female employees treated the same?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73072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Considerations</a:t>
            </a:r>
          </a:p>
        </p:txBody>
      </p:sp>
      <p:sp>
        <p:nvSpPr>
          <p:cNvPr id="3" name="Content Placeholder 2"/>
          <p:cNvSpPr>
            <a:spLocks noGrp="1"/>
          </p:cNvSpPr>
          <p:nvPr>
            <p:ph idx="1"/>
          </p:nvPr>
        </p:nvSpPr>
        <p:spPr/>
        <p:txBody>
          <a:bodyPr>
            <a:normAutofit/>
          </a:bodyPr>
          <a:lstStyle/>
          <a:p>
            <a:pPr marL="457200" indent="-457200">
              <a:buClr>
                <a:schemeClr val="accent1"/>
              </a:buClr>
              <a:buFont typeface="Wingdings" panose="05000000000000000000" pitchFamily="2" charset="2"/>
              <a:buChar char="q"/>
            </a:pPr>
            <a:r>
              <a:rPr lang="en-US" sz="4000" dirty="0"/>
              <a:t>Can you use Social Media in Hiring Decisions?</a:t>
            </a:r>
          </a:p>
          <a:p>
            <a:pPr marL="457200" indent="-457200">
              <a:buClr>
                <a:schemeClr val="accent1"/>
              </a:buClr>
              <a:buFont typeface="Wingdings" panose="05000000000000000000" pitchFamily="2" charset="2"/>
              <a:buChar char="q"/>
            </a:pPr>
            <a:endParaRPr lang="en-US" sz="4000" dirty="0"/>
          </a:p>
          <a:p>
            <a:pPr marL="0" indent="0">
              <a:buClr>
                <a:schemeClr val="accent1"/>
              </a:buClr>
              <a:buNone/>
            </a:pPr>
            <a:endParaRPr lang="en-US" sz="4000" dirty="0"/>
          </a:p>
          <a:p>
            <a:pPr marL="457200" indent="-457200">
              <a:buClr>
                <a:schemeClr val="accent1"/>
              </a:buClr>
              <a:buFont typeface="Wingdings" panose="05000000000000000000" pitchFamily="2" charset="2"/>
              <a:buChar char="q"/>
            </a:pPr>
            <a:r>
              <a:rPr lang="en-US" sz="4000" dirty="0"/>
              <a:t>Can you use Social Media when Conducting Workplace Investigations?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791506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Steps</a:t>
            </a:r>
          </a:p>
        </p:txBody>
      </p:sp>
      <p:sp>
        <p:nvSpPr>
          <p:cNvPr id="3" name="Content Placeholder 2"/>
          <p:cNvSpPr>
            <a:spLocks noGrp="1"/>
          </p:cNvSpPr>
          <p:nvPr>
            <p:ph idx="1"/>
          </p:nvPr>
        </p:nvSpPr>
        <p:spPr>
          <a:xfrm>
            <a:off x="657224" y="1831571"/>
            <a:ext cx="10753725" cy="4569229"/>
          </a:xfrm>
        </p:spPr>
        <p:txBody>
          <a:bodyPr>
            <a:noAutofit/>
          </a:bodyPr>
          <a:lstStyle/>
          <a:p>
            <a:pPr marL="457200" indent="-457200">
              <a:buClr>
                <a:schemeClr val="accent1"/>
              </a:buClr>
              <a:buFont typeface="Wingdings" panose="05000000000000000000" pitchFamily="2" charset="2"/>
              <a:buChar char="q"/>
            </a:pPr>
            <a:r>
              <a:rPr lang="en-US" sz="3200" dirty="0"/>
              <a:t>Develop and implement a policy</a:t>
            </a:r>
          </a:p>
          <a:p>
            <a:pPr marL="457200" indent="-457200">
              <a:buClr>
                <a:schemeClr val="accent1"/>
              </a:buClr>
              <a:buFont typeface="Wingdings" panose="05000000000000000000" pitchFamily="2" charset="2"/>
              <a:buChar char="q"/>
            </a:pPr>
            <a:r>
              <a:rPr lang="en-US" sz="3200" dirty="0"/>
              <a:t>Perform technology audits</a:t>
            </a:r>
          </a:p>
          <a:p>
            <a:pPr marL="457200" indent="-457200">
              <a:buClr>
                <a:schemeClr val="accent1"/>
              </a:buClr>
              <a:buFont typeface="Wingdings" panose="05000000000000000000" pitchFamily="2" charset="2"/>
              <a:buChar char="q"/>
            </a:pPr>
            <a:r>
              <a:rPr lang="en-US" sz="3200" dirty="0"/>
              <a:t>Policy on investigation and searches</a:t>
            </a:r>
          </a:p>
          <a:p>
            <a:pPr marL="457200" indent="-457200">
              <a:buClr>
                <a:schemeClr val="accent1"/>
              </a:buClr>
              <a:buFont typeface="Wingdings" panose="05000000000000000000" pitchFamily="2" charset="2"/>
              <a:buChar char="q"/>
            </a:pPr>
            <a:r>
              <a:rPr lang="en-US" sz="3200" dirty="0"/>
              <a:t>Policy on background checks</a:t>
            </a:r>
          </a:p>
          <a:p>
            <a:pPr marL="457200" indent="-457200">
              <a:buClr>
                <a:schemeClr val="accent1"/>
              </a:buClr>
              <a:buFont typeface="Wingdings" panose="05000000000000000000" pitchFamily="2" charset="2"/>
              <a:buChar char="q"/>
            </a:pPr>
            <a:r>
              <a:rPr lang="en-US" sz="3200" dirty="0"/>
              <a:t>Policy on security and privacy</a:t>
            </a:r>
          </a:p>
          <a:p>
            <a:pPr marL="457200" indent="-457200">
              <a:buClr>
                <a:schemeClr val="accent1"/>
              </a:buClr>
              <a:buFont typeface="Wingdings" panose="05000000000000000000" pitchFamily="2" charset="2"/>
              <a:buChar char="q"/>
            </a:pPr>
            <a:r>
              <a:rPr lang="en-US" sz="3200" dirty="0"/>
              <a:t>Records compliance</a:t>
            </a:r>
          </a:p>
          <a:p>
            <a:pPr marL="457200" indent="-457200">
              <a:buClr>
                <a:schemeClr val="accent1"/>
              </a:buClr>
              <a:buFont typeface="Wingdings" panose="05000000000000000000" pitchFamily="2" charset="2"/>
              <a:buChar char="q"/>
            </a:pPr>
            <a:r>
              <a:rPr lang="en-US" sz="3200" dirty="0"/>
              <a:t>Training</a:t>
            </a:r>
          </a:p>
          <a:p>
            <a:pPr marL="457200" indent="-457200">
              <a:buClr>
                <a:schemeClr val="accent1"/>
              </a:buClr>
              <a:buFont typeface="Wingdings" panose="05000000000000000000" pitchFamily="2" charset="2"/>
              <a:buChar char="q"/>
            </a:pPr>
            <a:r>
              <a:rPr lang="en-US" sz="3200" dirty="0"/>
              <a:t>Ongoing review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08593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the Request</a:t>
            </a:r>
          </a:p>
        </p:txBody>
      </p:sp>
      <p:sp>
        <p:nvSpPr>
          <p:cNvPr id="3" name="Content Placeholder 2"/>
          <p:cNvSpPr>
            <a:spLocks noGrp="1"/>
          </p:cNvSpPr>
          <p:nvPr>
            <p:ph idx="1"/>
          </p:nvPr>
        </p:nvSpPr>
        <p:spPr>
          <a:xfrm>
            <a:off x="676656" y="2011680"/>
            <a:ext cx="10753725" cy="4517616"/>
          </a:xfrm>
        </p:spPr>
        <p:txBody>
          <a:bodyPr>
            <a:normAutofit/>
          </a:bodyPr>
          <a:lstStyle/>
          <a:p>
            <a:pPr marL="457200" indent="-457200">
              <a:buClr>
                <a:schemeClr val="accent1"/>
              </a:buClr>
              <a:buFont typeface="Wingdings" panose="05000000000000000000" pitchFamily="2" charset="2"/>
              <a:buChar char="q"/>
            </a:pPr>
            <a:r>
              <a:rPr lang="en-US" sz="2800" dirty="0"/>
              <a:t>The request should remain confidential per the requirements of the Rehabilitation Act</a:t>
            </a:r>
          </a:p>
          <a:p>
            <a:pPr marL="457200" indent="-457200">
              <a:buClr>
                <a:schemeClr val="accent1"/>
              </a:buClr>
              <a:buFont typeface="Wingdings" panose="05000000000000000000" pitchFamily="2" charset="2"/>
              <a:buChar char="q"/>
            </a:pPr>
            <a:r>
              <a:rPr lang="en-US" sz="2800" dirty="0"/>
              <a:t>Only the assigned EEO officer should determine the need for medical information</a:t>
            </a:r>
          </a:p>
          <a:p>
            <a:pPr marL="457200" indent="-457200">
              <a:buClr>
                <a:schemeClr val="accent1"/>
              </a:buClr>
              <a:buFont typeface="Wingdings" panose="05000000000000000000" pitchFamily="2" charset="2"/>
              <a:buChar char="q"/>
            </a:pPr>
            <a:r>
              <a:rPr lang="en-US" sz="2800" dirty="0"/>
              <a:t>The request should be confirmed in writing and a time frame for a determination should be included</a:t>
            </a:r>
          </a:p>
          <a:p>
            <a:pPr marL="457200" indent="-457200">
              <a:buClr>
                <a:schemeClr val="accent1"/>
              </a:buClr>
              <a:buFont typeface="Wingdings" panose="05000000000000000000" pitchFamily="2" charset="2"/>
              <a:buChar char="q"/>
            </a:pPr>
            <a:r>
              <a:rPr lang="en-US" sz="2800" dirty="0"/>
              <a:t>A decision regarding the request- whether approved or denied- should include an appeal process</a:t>
            </a:r>
          </a:p>
          <a:p>
            <a:pPr marL="457200" indent="-457200">
              <a:buClr>
                <a:schemeClr val="accent1"/>
              </a:buClr>
              <a:buFont typeface="Wingdings" panose="05000000000000000000" pitchFamily="2" charset="2"/>
              <a:buChar char="q"/>
            </a:pPr>
            <a:r>
              <a:rPr lang="en-US" sz="2800" dirty="0"/>
              <a:t>The EEO Officer should be prepared to engage in the interactive process to see how the request can be accommodated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54668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Contents</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dirty="0"/>
              <a:t>Communication guidelines with supervisors</a:t>
            </a:r>
          </a:p>
          <a:p>
            <a:pPr marL="457200" indent="-457200">
              <a:buClr>
                <a:schemeClr val="accent1"/>
              </a:buClr>
              <a:buFont typeface="Wingdings" panose="05000000000000000000" pitchFamily="2" charset="2"/>
              <a:buChar char="q"/>
            </a:pPr>
            <a:r>
              <a:rPr lang="en-US" dirty="0"/>
              <a:t>Use and dissemination of company information</a:t>
            </a:r>
          </a:p>
          <a:p>
            <a:pPr marL="457200" indent="-457200">
              <a:buClr>
                <a:schemeClr val="accent1"/>
              </a:buClr>
              <a:buFont typeface="Wingdings" panose="05000000000000000000" pitchFamily="2" charset="2"/>
              <a:buChar char="q"/>
            </a:pPr>
            <a:r>
              <a:rPr lang="en-US" dirty="0"/>
              <a:t>Good judgment on corporate criticism</a:t>
            </a:r>
          </a:p>
          <a:p>
            <a:pPr marL="457200" indent="-457200">
              <a:buClr>
                <a:schemeClr val="accent1"/>
              </a:buClr>
              <a:buFont typeface="Wingdings" panose="05000000000000000000" pitchFamily="2" charset="2"/>
              <a:buChar char="q"/>
            </a:pPr>
            <a:r>
              <a:rPr lang="en-US" dirty="0"/>
              <a:t>Consistency with Conduct Policies</a:t>
            </a:r>
          </a:p>
          <a:p>
            <a:pPr marL="457200" indent="-457200">
              <a:buClr>
                <a:schemeClr val="accent1"/>
              </a:buClr>
              <a:buFont typeface="Wingdings" panose="05000000000000000000" pitchFamily="2" charset="2"/>
              <a:buChar char="q"/>
            </a:pPr>
            <a:r>
              <a:rPr lang="en-US" dirty="0"/>
              <a:t>The ability to uniformly enforce policy</a:t>
            </a:r>
          </a:p>
          <a:p>
            <a:pPr marL="457200" indent="-457200">
              <a:buClr>
                <a:schemeClr val="accent1"/>
              </a:buClr>
              <a:buFont typeface="Wingdings" panose="05000000000000000000" pitchFamily="2" charset="2"/>
              <a:buChar char="q"/>
            </a:pPr>
            <a:r>
              <a:rPr lang="en-US" dirty="0"/>
              <a:t>Use of social media during work hours</a:t>
            </a:r>
          </a:p>
          <a:p>
            <a:pPr marL="457200" indent="-457200">
              <a:buClr>
                <a:schemeClr val="accent1"/>
              </a:buClr>
              <a:buFont typeface="Wingdings" panose="05000000000000000000" pitchFamily="2" charset="2"/>
              <a:buChar char="q"/>
            </a:pPr>
            <a:r>
              <a:rPr lang="en-US" dirty="0"/>
              <a:t>General offsite use of social media – Does an employee’s use impact reputation, safety, corporate information?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18141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 of Your Social Media Policy?</a:t>
            </a:r>
          </a:p>
        </p:txBody>
      </p:sp>
      <p:sp>
        <p:nvSpPr>
          <p:cNvPr id="3" name="Content Placeholder 2"/>
          <p:cNvSpPr>
            <a:spLocks noGrp="1"/>
          </p:cNvSpPr>
          <p:nvPr>
            <p:ph idx="1"/>
          </p:nvPr>
        </p:nvSpPr>
        <p:spPr>
          <a:xfrm>
            <a:off x="676656" y="2274919"/>
            <a:ext cx="10753725" cy="3766185"/>
          </a:xfrm>
        </p:spPr>
        <p:txBody>
          <a:bodyPr>
            <a:normAutofit/>
          </a:bodyPr>
          <a:lstStyle/>
          <a:p>
            <a:pPr marL="457200" indent="-457200">
              <a:buClr>
                <a:schemeClr val="accent1"/>
              </a:buClr>
              <a:buFont typeface="Wingdings" panose="05000000000000000000" pitchFamily="2" charset="2"/>
              <a:buChar char="q"/>
            </a:pPr>
            <a:r>
              <a:rPr lang="en-US" sz="3200" dirty="0"/>
              <a:t>To avoid negative, misleading or defamatory information</a:t>
            </a:r>
          </a:p>
          <a:p>
            <a:pPr marL="457200" indent="-457200">
              <a:buClr>
                <a:schemeClr val="accent1"/>
              </a:buClr>
              <a:buFont typeface="Wingdings" panose="05000000000000000000" pitchFamily="2" charset="2"/>
              <a:buChar char="q"/>
            </a:pPr>
            <a:r>
              <a:rPr lang="en-US" sz="3200" dirty="0"/>
              <a:t>To make employment decisions</a:t>
            </a:r>
          </a:p>
          <a:p>
            <a:pPr marL="457200" indent="-457200">
              <a:buClr>
                <a:schemeClr val="accent1"/>
              </a:buClr>
              <a:buFont typeface="Wingdings" panose="05000000000000000000" pitchFamily="2" charset="2"/>
              <a:buChar char="q"/>
            </a:pPr>
            <a:r>
              <a:rPr lang="en-US" sz="3200" dirty="0"/>
              <a:t>To perform investigations</a:t>
            </a:r>
          </a:p>
          <a:p>
            <a:pPr marL="457200" indent="-457200">
              <a:buClr>
                <a:schemeClr val="accent1"/>
              </a:buClr>
              <a:buFont typeface="Wingdings" panose="05000000000000000000" pitchFamily="2" charset="2"/>
              <a:buChar char="q"/>
            </a:pPr>
            <a:r>
              <a:rPr lang="en-US" sz="3200" dirty="0"/>
              <a:t>Ask yourself: “Will we have a monitoring program?”</a:t>
            </a:r>
          </a:p>
          <a:p>
            <a:pPr marL="457200" indent="-457200">
              <a:buClr>
                <a:schemeClr val="accent1"/>
              </a:buClr>
              <a:buFont typeface="Wingdings" panose="05000000000000000000" pitchFamily="2" charset="2"/>
              <a:buChar char="q"/>
            </a:pPr>
            <a:r>
              <a:rPr lang="en-US" sz="3200" dirty="0"/>
              <a:t>Monitoring is a key element in your policy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035365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Chipotle Changes Everything</a:t>
            </a:r>
          </a:p>
        </p:txBody>
      </p:sp>
      <p:sp>
        <p:nvSpPr>
          <p:cNvPr id="3" name="Content Placeholder 2"/>
          <p:cNvSpPr>
            <a:spLocks noGrp="1"/>
          </p:cNvSpPr>
          <p:nvPr>
            <p:ph idx="1"/>
          </p:nvPr>
        </p:nvSpPr>
        <p:spPr/>
        <p:txBody>
          <a:bodyPr>
            <a:noAutofit/>
          </a:bodyPr>
          <a:lstStyle/>
          <a:p>
            <a:pPr marL="457200" indent="-457200">
              <a:buClr>
                <a:schemeClr val="accent1"/>
              </a:buClr>
              <a:buFont typeface="Wingdings" panose="05000000000000000000" pitchFamily="2" charset="2"/>
              <a:buChar char="q"/>
            </a:pPr>
            <a:r>
              <a:rPr lang="en-US" sz="2800" dirty="0"/>
              <a:t>Federal court has ruled that regulating employee’s messages on Facebook violates NLRB standards</a:t>
            </a:r>
          </a:p>
          <a:p>
            <a:pPr marL="457200" indent="-457200">
              <a:buClr>
                <a:schemeClr val="accent1"/>
              </a:buClr>
              <a:buFont typeface="Wingdings" panose="05000000000000000000" pitchFamily="2" charset="2"/>
              <a:buChar char="q"/>
            </a:pPr>
            <a:r>
              <a:rPr lang="en-US" sz="2800" dirty="0"/>
              <a:t>Claims that it is unlawful to direct employees to delete tweets, to forbid circulating a petition regarding additional breaks and circulated a handbook with unlawful work rules</a:t>
            </a:r>
          </a:p>
          <a:p>
            <a:pPr marL="457200" indent="-457200">
              <a:buClr>
                <a:schemeClr val="accent1"/>
              </a:buClr>
              <a:buFont typeface="Wingdings" panose="05000000000000000000" pitchFamily="2" charset="2"/>
              <a:buChar char="q"/>
            </a:pPr>
            <a:r>
              <a:rPr lang="en-US" sz="2800" dirty="0"/>
              <a:t>Employers shall not have rules that “chill” an employee of their “Section 7” rights.  You may only take action to curtail Section 7 Activities if the activities are with malice – false and misleading activities are not enough</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5207814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Tweets were at Issue?</a:t>
            </a:r>
          </a:p>
        </p:txBody>
      </p:sp>
      <p:sp>
        <p:nvSpPr>
          <p:cNvPr id="3" name="Content Placeholder 2"/>
          <p:cNvSpPr>
            <a:spLocks noGrp="1"/>
          </p:cNvSpPr>
          <p:nvPr>
            <p:ph idx="1"/>
          </p:nvPr>
        </p:nvSpPr>
        <p:spPr/>
        <p:txBody>
          <a:bodyPr>
            <a:normAutofit/>
          </a:bodyPr>
          <a:lstStyle/>
          <a:p>
            <a:pPr marL="457200" indent="-457200">
              <a:buClr>
                <a:schemeClr val="accent1"/>
              </a:buClr>
              <a:buFont typeface="Wingdings" panose="05000000000000000000" pitchFamily="2" charset="2"/>
              <a:buChar char="q"/>
            </a:pPr>
            <a:r>
              <a:rPr lang="en-US" sz="2800" dirty="0"/>
              <a:t>Responses to customers applauding the restaurant</a:t>
            </a:r>
          </a:p>
          <a:p>
            <a:pPr marL="457200" indent="-457200">
              <a:buClr>
                <a:schemeClr val="accent1"/>
              </a:buClr>
              <a:buFont typeface="Wingdings" panose="05000000000000000000" pitchFamily="2" charset="2"/>
              <a:buChar char="q"/>
            </a:pPr>
            <a:r>
              <a:rPr lang="en-US" sz="2800" dirty="0"/>
              <a:t>Complaining about co-workers who received work praise</a:t>
            </a:r>
          </a:p>
          <a:p>
            <a:pPr marL="457200" indent="-457200">
              <a:buClr>
                <a:schemeClr val="accent1"/>
              </a:buClr>
              <a:buFont typeface="Wingdings" panose="05000000000000000000" pitchFamily="2" charset="2"/>
              <a:buChar char="q"/>
            </a:pPr>
            <a:r>
              <a:rPr lang="en-US" sz="2800" dirty="0"/>
              <a:t>Compared Chipotle to competitors noting their “free guacamole”</a:t>
            </a:r>
          </a:p>
          <a:p>
            <a:pPr marL="457200" indent="-457200">
              <a:buClr>
                <a:schemeClr val="accent1"/>
              </a:buClr>
              <a:buFont typeface="Wingdings" panose="05000000000000000000" pitchFamily="2" charset="2"/>
              <a:buChar char="q"/>
            </a:pPr>
            <a:r>
              <a:rPr lang="en-US" sz="2800" dirty="0"/>
              <a:t>A quality control employee was charged with monitoring social media accounts and after seeing the tweets asked the employee to remove them in accordance with the company’s social media policy</a:t>
            </a:r>
          </a:p>
          <a:p>
            <a:pPr marL="457200" indent="-457200">
              <a:buClr>
                <a:schemeClr val="accent1"/>
              </a:buClr>
              <a:buFont typeface="Wingdings" panose="05000000000000000000" pitchFamily="2" charset="2"/>
              <a:buChar char="q"/>
            </a:pPr>
            <a:r>
              <a:rPr lang="en-US" sz="2800" dirty="0"/>
              <a:t>No discipline was imposed.  The employee was just asked to remove the tweets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521055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Restraint Policy</a:t>
            </a:r>
          </a:p>
        </p:txBody>
      </p:sp>
      <p:sp>
        <p:nvSpPr>
          <p:cNvPr id="3" name="Content Placeholder 2"/>
          <p:cNvSpPr>
            <a:spLocks noGrp="1"/>
          </p:cNvSpPr>
          <p:nvPr>
            <p:ph idx="1"/>
          </p:nvPr>
        </p:nvSpPr>
        <p:spPr/>
        <p:txBody>
          <a:bodyPr/>
          <a:lstStyle/>
          <a:p>
            <a:r>
              <a:rPr lang="en-US" dirty="0"/>
              <a:t>Applies to any non-CDL vehicle that you may use.  Failure to abide by the following means refusal to transport:</a:t>
            </a:r>
          </a:p>
          <a:p>
            <a:endParaRPr lang="en-US" dirty="0"/>
          </a:p>
          <a:p>
            <a:r>
              <a:rPr lang="en-US" dirty="0"/>
              <a:t>Children under 4 years of age shall be securely fastened in a safety belt system and a child passenger restraint system appropriate for their height and weight in accordance with the recommendations of the manufacturer and the general guidelines, in Section 5 of this Policy.  Children 4 years of age but younger than 8 years of age shall be securely fastened in a safety seat belt system and an appropriately fitting child booster seat in accordance with the recommendation of the manufacturer.</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798578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 seats and/or strollers on your vehicles?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129004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Restraint – What else</a:t>
            </a:r>
          </a:p>
        </p:txBody>
      </p:sp>
      <p:sp>
        <p:nvSpPr>
          <p:cNvPr id="3" name="Content Placeholder 2"/>
          <p:cNvSpPr>
            <a:spLocks noGrp="1"/>
          </p:cNvSpPr>
          <p:nvPr>
            <p:ph idx="1"/>
          </p:nvPr>
        </p:nvSpPr>
        <p:spPr/>
        <p:txBody>
          <a:bodyPr/>
          <a:lstStyle/>
          <a:p>
            <a:r>
              <a:rPr lang="en-US" dirty="0"/>
              <a:t>Drivers should be trained to enforce this policy</a:t>
            </a:r>
          </a:p>
          <a:p>
            <a:endParaRPr lang="en-US" dirty="0"/>
          </a:p>
          <a:p>
            <a:r>
              <a:rPr lang="en-US" dirty="0"/>
              <a:t>There is the ability to accommodate a medical exception to the child restraint policy</a:t>
            </a:r>
          </a:p>
          <a:p>
            <a:endParaRPr lang="en-US" dirty="0"/>
          </a:p>
          <a:p>
            <a:r>
              <a:rPr lang="en-US" dirty="0"/>
              <a:t>You should be clear on your fare policy as it applies to children</a:t>
            </a:r>
          </a:p>
          <a:p>
            <a:endParaRPr lang="en-US" dirty="0"/>
          </a:p>
          <a:p>
            <a:r>
              <a:rPr lang="en-US" dirty="0"/>
              <a:t>The Authority is not obligated to provide child safety seats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703236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 Stop Policy</a:t>
            </a:r>
          </a:p>
        </p:txBody>
      </p:sp>
      <p:sp>
        <p:nvSpPr>
          <p:cNvPr id="3" name="Content Placeholder 2"/>
          <p:cNvSpPr>
            <a:spLocks noGrp="1"/>
          </p:cNvSpPr>
          <p:nvPr>
            <p:ph idx="1"/>
          </p:nvPr>
        </p:nvSpPr>
        <p:spPr/>
        <p:txBody>
          <a:bodyPr>
            <a:normAutofit lnSpcReduction="10000"/>
          </a:bodyPr>
          <a:lstStyle/>
          <a:p>
            <a:r>
              <a:rPr lang="en-US" dirty="0"/>
              <a:t>Policy should prohibit flag stops in dangerous locations</a:t>
            </a:r>
          </a:p>
          <a:p>
            <a:endParaRPr lang="en-US" dirty="0"/>
          </a:p>
          <a:p>
            <a:r>
              <a:rPr lang="en-US" dirty="0"/>
              <a:t>You have your immunity regardless of your stop location – BUT injury avoidance is still critical in managing your agency</a:t>
            </a:r>
          </a:p>
          <a:p>
            <a:endParaRPr lang="en-US" dirty="0"/>
          </a:p>
          <a:p>
            <a:r>
              <a:rPr lang="en-US" dirty="0"/>
              <a:t>You should be aware of reasonable accommodation requirements under Title III if you prohibit flag stops</a:t>
            </a:r>
          </a:p>
          <a:p>
            <a:endParaRPr lang="en-US" dirty="0"/>
          </a:p>
          <a:p>
            <a:r>
              <a:rPr lang="en-US" dirty="0"/>
              <a:t>Lift use should be considered when crafting your flag stop policy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005920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 Stop Management</a:t>
            </a:r>
          </a:p>
        </p:txBody>
      </p:sp>
      <p:sp>
        <p:nvSpPr>
          <p:cNvPr id="3" name="Content Placeholder 2"/>
          <p:cNvSpPr>
            <a:spLocks noGrp="1"/>
          </p:cNvSpPr>
          <p:nvPr>
            <p:ph idx="1"/>
          </p:nvPr>
        </p:nvSpPr>
        <p:spPr/>
        <p:txBody>
          <a:bodyPr>
            <a:normAutofit fontScale="85000" lnSpcReduction="20000"/>
          </a:bodyPr>
          <a:lstStyle/>
          <a:p>
            <a:r>
              <a:rPr lang="en-US" dirty="0"/>
              <a:t>You should have a process for determining bus stop locations?</a:t>
            </a:r>
          </a:p>
          <a:p>
            <a:r>
              <a:rPr lang="en-US" dirty="0"/>
              <a:t>What is the affect of a bus stop management policy?</a:t>
            </a:r>
          </a:p>
          <a:p>
            <a:endParaRPr lang="en-US" dirty="0"/>
          </a:p>
          <a:p>
            <a:r>
              <a:rPr lang="en-US" dirty="0"/>
              <a:t>Factors such as:</a:t>
            </a:r>
          </a:p>
          <a:p>
            <a:r>
              <a:rPr lang="en-US" dirty="0"/>
              <a:t>Urban v. Suburban considerations in spacing stops</a:t>
            </a:r>
          </a:p>
          <a:p>
            <a:r>
              <a:rPr lang="en-US" dirty="0"/>
              <a:t>Is a shelter necessary and what demographics are served in certain locations?</a:t>
            </a:r>
          </a:p>
          <a:p>
            <a:r>
              <a:rPr lang="en-US" dirty="0"/>
              <a:t>Can you access and/or cross to the other side of the street safely?</a:t>
            </a:r>
          </a:p>
          <a:p>
            <a:r>
              <a:rPr lang="en-US" dirty="0"/>
              <a:t>Can you maintain the stop or do you need third party permission?</a:t>
            </a:r>
          </a:p>
          <a:p>
            <a:r>
              <a:rPr lang="en-US" dirty="0"/>
              <a:t>Is bus stop management part of your service standards?</a:t>
            </a:r>
          </a:p>
          <a:p>
            <a:r>
              <a:rPr lang="en-US" dirty="0"/>
              <a:t>Have you worked with your municipality regarding stops and/or performed land development coordination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974171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Protocol</a:t>
            </a:r>
          </a:p>
        </p:txBody>
      </p:sp>
      <p:sp>
        <p:nvSpPr>
          <p:cNvPr id="3" name="Content Placeholder 2"/>
          <p:cNvSpPr>
            <a:spLocks noGrp="1"/>
          </p:cNvSpPr>
          <p:nvPr>
            <p:ph idx="1"/>
          </p:nvPr>
        </p:nvSpPr>
        <p:spPr/>
        <p:txBody>
          <a:bodyPr>
            <a:normAutofit lnSpcReduction="10000"/>
          </a:bodyPr>
          <a:lstStyle/>
          <a:p>
            <a:r>
              <a:rPr lang="en-US" dirty="0"/>
              <a:t>Do you periodically inspect your stops to ensure appropriate signage exists?</a:t>
            </a:r>
          </a:p>
          <a:p>
            <a:endParaRPr lang="en-US" dirty="0"/>
          </a:p>
          <a:p>
            <a:r>
              <a:rPr lang="en-US" dirty="0"/>
              <a:t>Do you inspect periodically for change in circumstances at a stop? (i.e., construction? Stop no longer used? Vandalized sign?)</a:t>
            </a:r>
          </a:p>
          <a:p>
            <a:endParaRPr lang="en-US" dirty="0"/>
          </a:p>
          <a:p>
            <a:r>
              <a:rPr lang="en-US" dirty="0"/>
              <a:t>Do you work with commercial entities or large residential entities for planning stop locations?</a:t>
            </a:r>
          </a:p>
          <a:p>
            <a:endParaRPr lang="en-US" dirty="0"/>
          </a:p>
          <a:p>
            <a:r>
              <a:rPr lang="en-US" dirty="0"/>
              <a:t>How is zoning and planning used to determined </a:t>
            </a:r>
            <a:r>
              <a:rPr lang="en-US"/>
              <a:t>stop locations?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74024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D.O.T. Medical </a:t>
            </a:r>
            <a:r>
              <a:rPr lang="en-US"/>
              <a:t>Exam Policy</a:t>
            </a:r>
            <a:endParaRPr lang="en-US" dirty="0"/>
          </a:p>
        </p:txBody>
      </p:sp>
      <p:sp>
        <p:nvSpPr>
          <p:cNvPr id="3" name="Content Placeholder 2"/>
          <p:cNvSpPr>
            <a:spLocks noGrp="1"/>
          </p:cNvSpPr>
          <p:nvPr>
            <p:ph idx="1"/>
          </p:nvPr>
        </p:nvSpPr>
        <p:spPr>
          <a:xfrm>
            <a:off x="676656" y="2011680"/>
            <a:ext cx="10753725" cy="4542040"/>
          </a:xfrm>
        </p:spPr>
        <p:txBody>
          <a:bodyPr>
            <a:normAutofit/>
          </a:bodyPr>
          <a:lstStyle/>
          <a:p>
            <a:pPr marL="0" indent="0">
              <a:buNone/>
            </a:pPr>
            <a:r>
              <a:rPr lang="en-US" sz="2800" dirty="0"/>
              <a:t>Medical Examination Policies must set forth specific times when this policy will be enforced:</a:t>
            </a:r>
          </a:p>
          <a:p>
            <a:pPr marL="692150" lvl="1" indent="-454025"/>
            <a:r>
              <a:rPr lang="en-US" sz="2600" dirty="0"/>
              <a:t>*	Certain time periods of continuous absence</a:t>
            </a:r>
          </a:p>
          <a:p>
            <a:pPr marL="692150" lvl="1" indent="-457200"/>
            <a:r>
              <a:rPr lang="en-US" sz="2600" dirty="0"/>
              <a:t>* Known change in health condition</a:t>
            </a:r>
          </a:p>
          <a:p>
            <a:pPr marL="692150" lvl="1" indent="-457200"/>
            <a:r>
              <a:rPr lang="en-US" sz="2600" dirty="0"/>
              <a:t>* Drug test failure</a:t>
            </a:r>
          </a:p>
          <a:p>
            <a:pPr marL="692150" lvl="1" indent="-457200"/>
            <a:r>
              <a:rPr lang="en-US" sz="2600" dirty="0"/>
              <a:t>*	Renewal Periods as specified by the medical provider</a:t>
            </a:r>
          </a:p>
          <a:p>
            <a:pPr marL="692150" lvl="1" indent="-457200"/>
            <a:r>
              <a:rPr lang="en-US" sz="2600" dirty="0"/>
              <a:t>*	If you have an age 65 policy that requires more frequent exams</a:t>
            </a:r>
          </a:p>
          <a:p>
            <a:pPr lvl="1"/>
            <a:endParaRPr lang="en-US" dirty="0"/>
          </a:p>
          <a:p>
            <a:pPr marL="457200" lvl="1" indent="-457200">
              <a:buClr>
                <a:schemeClr val="accent1"/>
              </a:buClr>
              <a:buFont typeface="Wingdings" panose="05000000000000000000" pitchFamily="2" charset="2"/>
              <a:buChar char="q"/>
            </a:pPr>
            <a:r>
              <a:rPr lang="en-US" sz="2600" dirty="0"/>
              <a:t>You should include the standard that drivers are expected to satisfy.</a:t>
            </a:r>
          </a:p>
          <a:p>
            <a:pPr marL="457200" lvl="1" indent="-457200">
              <a:buClr>
                <a:schemeClr val="accent1"/>
              </a:buClr>
              <a:buFont typeface="Wingdings" panose="05000000000000000000" pitchFamily="2" charset="2"/>
              <a:buChar char="q"/>
            </a:pPr>
            <a:r>
              <a:rPr lang="en-US" sz="2600" dirty="0"/>
              <a:t>Do you want to include a Fitness for Duty Component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9146890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Light Duty	</a:t>
            </a:r>
          </a:p>
        </p:txBody>
      </p:sp>
      <p:sp>
        <p:nvSpPr>
          <p:cNvPr id="3" name="Content Placeholder 2"/>
          <p:cNvSpPr>
            <a:spLocks noGrp="1"/>
          </p:cNvSpPr>
          <p:nvPr>
            <p:ph idx="1"/>
          </p:nvPr>
        </p:nvSpPr>
        <p:spPr/>
        <p:txBody>
          <a:bodyPr/>
          <a:lstStyle/>
          <a:p>
            <a:pPr marL="457200" indent="-457200">
              <a:buClr>
                <a:schemeClr val="accent1"/>
              </a:buClr>
              <a:buFont typeface="Wingdings" panose="05000000000000000000" pitchFamily="2" charset="2"/>
              <a:buChar char="q"/>
            </a:pPr>
            <a:r>
              <a:rPr lang="en-US" sz="2800" dirty="0"/>
              <a:t>Essential elements:</a:t>
            </a:r>
          </a:p>
          <a:p>
            <a:pPr marL="692150" lvl="1" indent="-457200">
              <a:buClr>
                <a:schemeClr val="accent1"/>
              </a:buClr>
              <a:buFont typeface="Calibri Light" panose="020F0302020204030204" pitchFamily="34" charset="0"/>
              <a:buChar char=" "/>
            </a:pPr>
            <a:r>
              <a:rPr lang="en-US" sz="2600" dirty="0"/>
              <a:t>*	What injuries or absence is covered by light Duty?</a:t>
            </a:r>
          </a:p>
          <a:p>
            <a:pPr marL="692150" lvl="1" indent="-457200">
              <a:buClr>
                <a:schemeClr val="accent1"/>
              </a:buClr>
              <a:buFont typeface="Calibri Light" panose="020F0302020204030204" pitchFamily="34" charset="0"/>
              <a:buChar char=" "/>
            </a:pPr>
            <a:r>
              <a:rPr lang="en-US" sz="2600" dirty="0"/>
              <a:t>*	How often is light duty revisited?</a:t>
            </a:r>
          </a:p>
          <a:p>
            <a:pPr marL="692150" lvl="1" indent="-457200">
              <a:buClr>
                <a:schemeClr val="accent1"/>
              </a:buClr>
              <a:buFont typeface="Calibri Light" panose="020F0302020204030204" pitchFamily="34" charset="0"/>
              <a:buChar char=" "/>
            </a:pPr>
            <a:r>
              <a:rPr lang="en-US" sz="2600" dirty="0"/>
              <a:t>*	Who supervises an employee on light duty?</a:t>
            </a:r>
          </a:p>
          <a:p>
            <a:pPr marL="692150" lvl="1" indent="-457200">
              <a:buClr>
                <a:schemeClr val="accent1"/>
              </a:buClr>
              <a:buFont typeface="Calibri Light" panose="020F0302020204030204" pitchFamily="34" charset="0"/>
              <a:buChar char=" "/>
            </a:pPr>
            <a:r>
              <a:rPr lang="en-US" sz="2600" dirty="0"/>
              <a:t>*	What types of activities are considered light duty?</a:t>
            </a:r>
          </a:p>
          <a:p>
            <a:pPr marL="1371600" lvl="4" indent="-457200">
              <a:buClr>
                <a:schemeClr val="accent1"/>
              </a:buClr>
              <a:buFont typeface="Wingdings" panose="05000000000000000000" pitchFamily="2" charset="2"/>
              <a:buChar char="§"/>
            </a:pPr>
            <a:r>
              <a:rPr lang="en-US" sz="2400" dirty="0"/>
              <a:t>Modified Hours?</a:t>
            </a:r>
          </a:p>
          <a:p>
            <a:pPr marL="1371600" lvl="4" indent="-457200">
              <a:buClr>
                <a:schemeClr val="accent1"/>
              </a:buClr>
              <a:buFont typeface="Wingdings" panose="05000000000000000000" pitchFamily="2" charset="2"/>
              <a:buChar char="§"/>
            </a:pPr>
            <a:r>
              <a:rPr lang="en-US" sz="2400" dirty="0"/>
              <a:t>Modified work duties?</a:t>
            </a:r>
          </a:p>
          <a:p>
            <a:pPr marL="1371600" lvl="4" indent="-457200">
              <a:buClr>
                <a:schemeClr val="accent1"/>
              </a:buClr>
              <a:buFont typeface="Wingdings" panose="05000000000000000000" pitchFamily="2" charset="2"/>
              <a:buChar char="§"/>
            </a:pPr>
            <a:r>
              <a:rPr lang="en-US" sz="2400" dirty="0"/>
              <a:t>Work outside of your business?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84575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should light duty be offered?</a:t>
            </a:r>
          </a:p>
        </p:txBody>
      </p:sp>
      <p:sp>
        <p:nvSpPr>
          <p:cNvPr id="3" name="Content Placeholder 2"/>
          <p:cNvSpPr>
            <a:spLocks noGrp="1"/>
          </p:cNvSpPr>
          <p:nvPr>
            <p:ph idx="1"/>
          </p:nvPr>
        </p:nvSpPr>
        <p:spPr/>
        <p:txBody>
          <a:bodyPr>
            <a:normAutofit/>
          </a:bodyPr>
          <a:lstStyle/>
          <a:p>
            <a:pPr marL="457200" indent="-457200">
              <a:buClr>
                <a:schemeClr val="accent1"/>
              </a:buClr>
              <a:buFont typeface="Wingdings" panose="05000000000000000000" pitchFamily="2" charset="2"/>
              <a:buChar char="q"/>
            </a:pPr>
            <a:r>
              <a:rPr lang="en-US" sz="2800" dirty="0"/>
              <a:t>Light duty is for work related injuries</a:t>
            </a:r>
          </a:p>
          <a:p>
            <a:pPr marL="457200" indent="-457200">
              <a:buClr>
                <a:schemeClr val="accent1"/>
              </a:buClr>
              <a:buFont typeface="Wingdings" panose="05000000000000000000" pitchFamily="2" charset="2"/>
              <a:buChar char="q"/>
            </a:pPr>
            <a:r>
              <a:rPr lang="en-US" sz="2800" dirty="0"/>
              <a:t>Your reasonable accommodation policy may be used for other injuries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273790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standards should you expect on Light Duty?</a:t>
            </a:r>
          </a:p>
        </p:txBody>
      </p:sp>
      <p:sp>
        <p:nvSpPr>
          <p:cNvPr id="3" name="Content Placeholder 2"/>
          <p:cNvSpPr>
            <a:spLocks noGrp="1"/>
          </p:cNvSpPr>
          <p:nvPr>
            <p:ph idx="1"/>
          </p:nvPr>
        </p:nvSpPr>
        <p:spPr>
          <a:xfrm>
            <a:off x="676656" y="2749436"/>
            <a:ext cx="10753725" cy="3766185"/>
          </a:xfrm>
        </p:spPr>
        <p:txBody>
          <a:bodyPr/>
          <a:lstStyle/>
          <a:p>
            <a:pPr marL="457200" indent="-457200">
              <a:buClr>
                <a:schemeClr val="accent1"/>
              </a:buClr>
              <a:buFont typeface="Wingdings" panose="05000000000000000000" pitchFamily="2" charset="2"/>
              <a:buChar char="q"/>
            </a:pPr>
            <a:r>
              <a:rPr lang="en-US" sz="2800" dirty="0"/>
              <a:t>Work rules and expectations while on light duty should be clearly communicated</a:t>
            </a:r>
          </a:p>
          <a:p>
            <a:pPr marL="457200" indent="-457200">
              <a:buClr>
                <a:schemeClr val="accent1"/>
              </a:buClr>
              <a:buFont typeface="Wingdings" panose="05000000000000000000" pitchFamily="2" charset="2"/>
              <a:buChar char="q"/>
            </a:pPr>
            <a:endParaRPr lang="en-US" sz="2800" dirty="0"/>
          </a:p>
          <a:p>
            <a:pPr marL="457200" indent="-457200">
              <a:buClr>
                <a:schemeClr val="accent1"/>
              </a:buClr>
              <a:buFont typeface="Wingdings" panose="05000000000000000000" pitchFamily="2" charset="2"/>
              <a:buChar char="q"/>
            </a:pPr>
            <a:r>
              <a:rPr lang="en-US" sz="2800" dirty="0"/>
              <a:t>Employers must coordinate medical appointments (if applicable) to a particular situation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380875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Essential Policies</a:t>
            </a:r>
          </a:p>
        </p:txBody>
      </p:sp>
      <p:sp>
        <p:nvSpPr>
          <p:cNvPr id="3" name="Content Placeholder 2"/>
          <p:cNvSpPr>
            <a:spLocks noGrp="1"/>
          </p:cNvSpPr>
          <p:nvPr>
            <p:ph idx="1"/>
          </p:nvPr>
        </p:nvSpPr>
        <p:spPr/>
        <p:txBody>
          <a:bodyPr/>
          <a:lstStyle/>
          <a:p>
            <a:pPr marL="0" indent="0">
              <a:buClr>
                <a:schemeClr val="accent1"/>
              </a:buClr>
              <a:buNone/>
            </a:pPr>
            <a:endParaRPr lang="en-US" dirty="0"/>
          </a:p>
          <a:p>
            <a:pPr>
              <a:buClr>
                <a:schemeClr val="accent1"/>
              </a:buClr>
              <a:buFont typeface="Wingdings" panose="05000000000000000000" pitchFamily="2" charset="2"/>
              <a:buChar char="q"/>
            </a:pPr>
            <a:r>
              <a:rPr lang="en-US" dirty="0"/>
              <a:t>Substance Abuse Policy</a:t>
            </a:r>
          </a:p>
          <a:p>
            <a:pPr>
              <a:buClr>
                <a:schemeClr val="accent1"/>
              </a:buClr>
              <a:buFont typeface="Wingdings" panose="05000000000000000000" pitchFamily="2" charset="2"/>
              <a:buChar char="q"/>
            </a:pPr>
            <a:r>
              <a:rPr lang="en-US" dirty="0"/>
              <a:t>Maintenance Policy</a:t>
            </a:r>
          </a:p>
          <a:p>
            <a:pPr>
              <a:buClr>
                <a:schemeClr val="accent1"/>
              </a:buClr>
              <a:buFont typeface="Wingdings" panose="05000000000000000000" pitchFamily="2" charset="2"/>
              <a:buChar char="q"/>
            </a:pPr>
            <a:r>
              <a:rPr lang="en-US" dirty="0"/>
              <a:t>Sexual Harassment and Discrimination</a:t>
            </a:r>
          </a:p>
          <a:p>
            <a:pPr>
              <a:buClr>
                <a:schemeClr val="accent1"/>
              </a:buClr>
              <a:buFont typeface="Wingdings" panose="05000000000000000000" pitchFamily="2" charset="2"/>
              <a:buChar char="q"/>
            </a:pPr>
            <a:r>
              <a:rPr lang="en-US" dirty="0"/>
              <a:t>Family Medical Leave Policy</a:t>
            </a:r>
          </a:p>
          <a:p>
            <a:pPr marL="0" indent="0">
              <a:buClr>
                <a:schemeClr val="accent1"/>
              </a:buCl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98963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452438" indent="-452438">
              <a:spcBef>
                <a:spcPts val="0"/>
              </a:spcBef>
              <a:spcAft>
                <a:spcPts val="1800"/>
              </a:spcAft>
              <a:buClr>
                <a:schemeClr val="accent1"/>
              </a:buClr>
              <a:buFont typeface="Wingdings" panose="05000000000000000000" pitchFamily="2" charset="2"/>
              <a:buChar char="q"/>
              <a:defRPr/>
            </a:pPr>
            <a:r>
              <a:rPr lang="en-US" dirty="0"/>
              <a:t>Jill E. Nagy, Esquire</a:t>
            </a:r>
          </a:p>
          <a:p>
            <a:pPr marL="708025" lvl="1" indent="-473075">
              <a:spcBef>
                <a:spcPts val="0"/>
              </a:spcBef>
              <a:spcAft>
                <a:spcPts val="1800"/>
              </a:spcAft>
              <a:buClr>
                <a:schemeClr val="accent1"/>
              </a:buClr>
              <a:buFont typeface="Calibri Light" panose="020F0302020204030204" pitchFamily="34" charset="0"/>
              <a:buChar char=" "/>
              <a:defRPr/>
            </a:pPr>
            <a:r>
              <a:rPr lang="en-US" dirty="0"/>
              <a:t>*	Address: 200 Spring Ridge Drive, Suite 202</a:t>
            </a:r>
          </a:p>
          <a:p>
            <a:pPr marL="708025" lvl="1" indent="-473075">
              <a:spcBef>
                <a:spcPts val="0"/>
              </a:spcBef>
              <a:spcAft>
                <a:spcPts val="1800"/>
              </a:spcAft>
              <a:buClr>
                <a:schemeClr val="accent1"/>
              </a:buClr>
              <a:buFont typeface="Calibri Light" panose="020F0302020204030204" pitchFamily="34" charset="0"/>
              <a:buChar char=" "/>
              <a:defRPr/>
            </a:pPr>
            <a:r>
              <a:rPr lang="en-US" dirty="0"/>
              <a:t>*	Wyomissing, PA 19610</a:t>
            </a:r>
          </a:p>
          <a:p>
            <a:pPr marL="708025" lvl="1" indent="-473075">
              <a:spcBef>
                <a:spcPts val="0"/>
              </a:spcBef>
              <a:spcAft>
                <a:spcPts val="1800"/>
              </a:spcAft>
              <a:buClr>
                <a:schemeClr val="accent1"/>
              </a:buClr>
              <a:buFont typeface="Calibri Light" panose="020F0302020204030204" pitchFamily="34" charset="0"/>
              <a:buChar char=" "/>
              <a:defRPr/>
            </a:pPr>
            <a:r>
              <a:rPr lang="en-US" dirty="0"/>
              <a:t>*	Phone:     (610) 939-9866</a:t>
            </a:r>
          </a:p>
          <a:p>
            <a:pPr marL="708025" lvl="1" indent="-473075">
              <a:spcBef>
                <a:spcPts val="0"/>
              </a:spcBef>
              <a:spcAft>
                <a:spcPts val="1800"/>
              </a:spcAft>
              <a:buClr>
                <a:schemeClr val="accent1"/>
              </a:buClr>
              <a:buFont typeface="Calibri Light" panose="020F0302020204030204" pitchFamily="34" charset="0"/>
              <a:buChar char=" "/>
              <a:defRPr/>
            </a:pPr>
            <a:r>
              <a:rPr lang="en-US" dirty="0"/>
              <a:t>*	Website:   </a:t>
            </a:r>
            <a:r>
              <a:rPr lang="en-US" dirty="0">
                <a:hlinkClick r:id="rId2"/>
              </a:rPr>
              <a:t>www.summersnagy.com</a:t>
            </a:r>
            <a:r>
              <a:rPr lang="en-US" dirty="0"/>
              <a:t> </a:t>
            </a:r>
          </a:p>
          <a:p>
            <a:pPr marL="708025" lvl="1" indent="-473075">
              <a:spcBef>
                <a:spcPts val="0"/>
              </a:spcBef>
              <a:spcAft>
                <a:spcPts val="1800"/>
              </a:spcAft>
              <a:buClr>
                <a:schemeClr val="accent1"/>
              </a:buClr>
              <a:buFont typeface="Calibri Light" panose="020F0302020204030204" pitchFamily="34" charset="0"/>
              <a:buChar char=" "/>
              <a:defRPr/>
            </a:pPr>
            <a:r>
              <a:rPr lang="en-US" dirty="0"/>
              <a:t>*	E-mail: </a:t>
            </a:r>
            <a:r>
              <a:rPr lang="en-US" dirty="0">
                <a:hlinkClick r:id="rId3"/>
              </a:rPr>
              <a:t>jnagy@summersnagy.com</a:t>
            </a:r>
            <a:r>
              <a:rPr lang="en-US" dirty="0"/>
              <a:t> </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03576" y="5793168"/>
            <a:ext cx="2663733" cy="94014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9524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 of DOT Policy</a:t>
            </a:r>
          </a:p>
        </p:txBody>
      </p:sp>
      <p:sp>
        <p:nvSpPr>
          <p:cNvPr id="3" name="Content Placeholder 2"/>
          <p:cNvSpPr>
            <a:spLocks noGrp="1"/>
          </p:cNvSpPr>
          <p:nvPr>
            <p:ph idx="1"/>
          </p:nvPr>
        </p:nvSpPr>
        <p:spPr/>
        <p:txBody>
          <a:bodyPr>
            <a:normAutofit/>
          </a:bodyPr>
          <a:lstStyle/>
          <a:p>
            <a:pPr marL="457200" indent="-457200">
              <a:buClr>
                <a:schemeClr val="accent1"/>
              </a:buClr>
              <a:buFont typeface="Wingdings" panose="05000000000000000000" pitchFamily="2" charset="2"/>
              <a:buChar char="q"/>
            </a:pPr>
            <a:r>
              <a:rPr lang="en-US" sz="2800" dirty="0"/>
              <a:t>Policy should include who is intended to enforce this policy.</a:t>
            </a:r>
          </a:p>
          <a:p>
            <a:pPr marL="457200" indent="-457200">
              <a:buClr>
                <a:schemeClr val="accent1"/>
              </a:buClr>
              <a:buFont typeface="Wingdings" panose="05000000000000000000" pitchFamily="2" charset="2"/>
              <a:buChar char="q"/>
            </a:pPr>
            <a:r>
              <a:rPr lang="en-US" sz="2800" dirty="0"/>
              <a:t>Will notifications and/or reminders be provided?</a:t>
            </a:r>
          </a:p>
          <a:p>
            <a:pPr marL="457200" indent="-457200">
              <a:buClr>
                <a:schemeClr val="accent1"/>
              </a:buClr>
              <a:buFont typeface="Wingdings" panose="05000000000000000000" pitchFamily="2" charset="2"/>
              <a:buChar char="q"/>
            </a:pPr>
            <a:r>
              <a:rPr lang="en-US" sz="2800" dirty="0"/>
              <a:t>What happens if an employee fails the DOT Physical?</a:t>
            </a:r>
          </a:p>
          <a:p>
            <a:pPr marL="457200" indent="-457200">
              <a:buClr>
                <a:schemeClr val="accent1"/>
              </a:buClr>
              <a:buFont typeface="Wingdings" panose="05000000000000000000" pitchFamily="2" charset="2"/>
              <a:buChar char="q"/>
            </a:pPr>
            <a:r>
              <a:rPr lang="en-US" sz="2800" dirty="0"/>
              <a:t>What happens if additional information is necessary before a physician will sign off on the policy?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1495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Exemptions or Waivers – How do these fit into your policy?</a:t>
            </a:r>
          </a:p>
        </p:txBody>
      </p:sp>
      <p:sp>
        <p:nvSpPr>
          <p:cNvPr id="3" name="Content Placeholder 2"/>
          <p:cNvSpPr>
            <a:spLocks noGrp="1"/>
          </p:cNvSpPr>
          <p:nvPr>
            <p:ph idx="1"/>
          </p:nvPr>
        </p:nvSpPr>
        <p:spPr>
          <a:xfrm>
            <a:off x="676656" y="2011680"/>
            <a:ext cx="10753725" cy="4395497"/>
          </a:xfrm>
        </p:spPr>
        <p:txBody>
          <a:bodyPr>
            <a:normAutofit/>
          </a:bodyPr>
          <a:lstStyle/>
          <a:p>
            <a:endParaRPr lang="en-US" dirty="0"/>
          </a:p>
          <a:p>
            <a:r>
              <a:rPr lang="en-US" sz="2800" dirty="0"/>
              <a:t>Exemptions or Waivers may be appropriate in certain cases.  However, any such waivers (for example for Diabetes), requires that the employee obtain the waiver from an appropriate provider.</a:t>
            </a:r>
          </a:p>
          <a:p>
            <a:endParaRPr lang="en-US" sz="1600" dirty="0"/>
          </a:p>
          <a:p>
            <a:r>
              <a:rPr lang="en-US" sz="2800" dirty="0"/>
              <a:t>What type of leave- if any – would an employee have for a waiver time period?</a:t>
            </a:r>
          </a:p>
          <a:p>
            <a:endParaRPr lang="en-US" sz="1600" dirty="0"/>
          </a:p>
          <a:p>
            <a:r>
              <a:rPr lang="en-US" sz="2800" dirty="0"/>
              <a:t>Would you hire an employee with a waiver?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9335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Hours of Service</a:t>
            </a:r>
          </a:p>
        </p:txBody>
      </p:sp>
      <p:sp>
        <p:nvSpPr>
          <p:cNvPr id="3" name="Content Placeholder 2"/>
          <p:cNvSpPr>
            <a:spLocks noGrp="1"/>
          </p:cNvSpPr>
          <p:nvPr>
            <p:ph idx="1"/>
          </p:nvPr>
        </p:nvSpPr>
        <p:spPr/>
        <p:txBody>
          <a:bodyPr>
            <a:normAutofit/>
          </a:bodyPr>
          <a:lstStyle/>
          <a:p>
            <a:pPr>
              <a:spcAft>
                <a:spcPts val="1200"/>
              </a:spcAft>
            </a:pPr>
            <a:r>
              <a:rPr lang="en-US" sz="2800" dirty="0"/>
              <a:t>Every public transit agency </a:t>
            </a:r>
            <a:r>
              <a:rPr lang="en-US" sz="2800" u="sng" dirty="0"/>
              <a:t>must</a:t>
            </a:r>
            <a:r>
              <a:rPr lang="en-US" sz="2800" dirty="0"/>
              <a:t> have an hours of service policy.  </a:t>
            </a:r>
          </a:p>
          <a:p>
            <a:pPr>
              <a:spcAft>
                <a:spcPts val="600"/>
              </a:spcAft>
            </a:pPr>
            <a:r>
              <a:rPr lang="en-US" sz="2800" dirty="0"/>
              <a:t>That policy should include a minimum of:</a:t>
            </a:r>
          </a:p>
          <a:p>
            <a:pPr marL="692150" lvl="1" indent="-454025"/>
            <a:r>
              <a:rPr lang="en-US" sz="2600" dirty="0"/>
              <a:t>*	The hours that transit operators may work and any rest periods</a:t>
            </a:r>
          </a:p>
          <a:p>
            <a:pPr marL="692150" lvl="1" indent="-454025"/>
            <a:r>
              <a:rPr lang="en-US" sz="2600" dirty="0"/>
              <a:t>*	Fatigue awareness training for transit operators </a:t>
            </a:r>
            <a:r>
              <a:rPr lang="en-US" sz="2600" u="sng" dirty="0"/>
              <a:t>and</a:t>
            </a:r>
            <a:r>
              <a:rPr lang="en-US" sz="2600" dirty="0"/>
              <a:t> supervisors </a:t>
            </a:r>
          </a:p>
          <a:p>
            <a:pPr marL="692150" lvl="1" indent="-454025"/>
            <a:r>
              <a:rPr lang="en-US" sz="2600" dirty="0"/>
              <a:t>*	Moonlighting provisions</a:t>
            </a:r>
          </a:p>
          <a:p>
            <a:pPr marL="692150" lvl="1" indent="-454025"/>
            <a:r>
              <a:rPr lang="en-US" sz="2600" dirty="0"/>
              <a:t>*	Definition for “on duty”</a:t>
            </a:r>
          </a:p>
          <a:p>
            <a:pPr marL="692150" lvl="1" indent="-454025"/>
            <a:r>
              <a:rPr lang="en-US" sz="2600" dirty="0"/>
              <a:t>*	Union concurrence is mandatory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5829" y="5998669"/>
            <a:ext cx="2081480" cy="73464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8238571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1008</TotalTime>
  <Words>3905</Words>
  <Application>Microsoft Office PowerPoint</Application>
  <PresentationFormat>Widescreen</PresentationFormat>
  <Paragraphs>485</Paragraphs>
  <Slides>64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Calibri Light</vt:lpstr>
      <vt:lpstr>Wingdings</vt:lpstr>
      <vt:lpstr>Metropolitan</vt:lpstr>
      <vt:lpstr>Essential Policies for Transit Agencies</vt:lpstr>
      <vt:lpstr>Reasonable Accommodation</vt:lpstr>
      <vt:lpstr>Policy Components Explained</vt:lpstr>
      <vt:lpstr>Making the Request </vt:lpstr>
      <vt:lpstr>Processing the Request</vt:lpstr>
      <vt:lpstr>D.O.T. Medical Exam Policy</vt:lpstr>
      <vt:lpstr>Administration of DOT Policy</vt:lpstr>
      <vt:lpstr>Exemptions or Waivers – How do these fit into your policy?</vt:lpstr>
      <vt:lpstr>Hours of Service</vt:lpstr>
      <vt:lpstr>Hours of Service of Drivers</vt:lpstr>
      <vt:lpstr>Hours of Service for Drivers</vt:lpstr>
      <vt:lpstr>Hours of Service for Drivers</vt:lpstr>
      <vt:lpstr>On Duty – What does this mean?</vt:lpstr>
      <vt:lpstr>PowerPoint Presentation</vt:lpstr>
      <vt:lpstr>PowerPoint Presentation</vt:lpstr>
      <vt:lpstr>Additional Agency Requirements </vt:lpstr>
      <vt:lpstr>Are there exemptions for HOS regulations </vt:lpstr>
      <vt:lpstr>Catastrophic Loss</vt:lpstr>
      <vt:lpstr>Environmental Health and Safety</vt:lpstr>
      <vt:lpstr>Facility Risk Management – Policies and Procedures</vt:lpstr>
      <vt:lpstr>Facility Risk Management – Policies and Procedures</vt:lpstr>
      <vt:lpstr>Facility Risk Management – Policies and Procedures</vt:lpstr>
      <vt:lpstr>Facility Risk Management – Policies and Procedures</vt:lpstr>
      <vt:lpstr>Facility Risk Management – Policies and Procedures</vt:lpstr>
      <vt:lpstr>Facility Risk Management – Policies and Procedures</vt:lpstr>
      <vt:lpstr>Facility Risk Management – Policies and Procedures</vt:lpstr>
      <vt:lpstr>Right to Know and Document Management Policy </vt:lpstr>
      <vt:lpstr>Right-to-Know Law: Hot Litigation Topics</vt:lpstr>
      <vt:lpstr>Right-to-Know Law: Employee Files</vt:lpstr>
      <vt:lpstr>Right-to-Know Law: Accident Information</vt:lpstr>
      <vt:lpstr>Electronic Records</vt:lpstr>
      <vt:lpstr>Maintenance of Records Requests   </vt:lpstr>
      <vt:lpstr>Creating Records</vt:lpstr>
      <vt:lpstr>Dear Sir or Madam:</vt:lpstr>
      <vt:lpstr>Video and Audio as Public Records/Policies</vt:lpstr>
      <vt:lpstr>Video Maintenance Policy</vt:lpstr>
      <vt:lpstr>Driver Management </vt:lpstr>
      <vt:lpstr>Components of the Policy</vt:lpstr>
      <vt:lpstr>Privacy/HIPAA Policy</vt:lpstr>
      <vt:lpstr>Fair Labor Standards Act</vt:lpstr>
      <vt:lpstr>Inclement weather and FLSA</vt:lpstr>
      <vt:lpstr>When are pay deductions permitted?</vt:lpstr>
      <vt:lpstr>What about working from home?</vt:lpstr>
      <vt:lpstr>Child Abuse Clearance</vt:lpstr>
      <vt:lpstr>PowerPoint Presentation</vt:lpstr>
      <vt:lpstr>Bus Stops/Flag Stops</vt:lpstr>
      <vt:lpstr>Personal Appearance</vt:lpstr>
      <vt:lpstr>Workplace Considerations</vt:lpstr>
      <vt:lpstr>Logical Steps</vt:lpstr>
      <vt:lpstr>Policy Contents</vt:lpstr>
      <vt:lpstr>What is the Purpose of Your Social Media Policy?</vt:lpstr>
      <vt:lpstr>Chipotle Changes Everything</vt:lpstr>
      <vt:lpstr>What Tweets were at Issue?</vt:lpstr>
      <vt:lpstr>Child Restraint Policy</vt:lpstr>
      <vt:lpstr>Car seats and/or strollers on your vehicles?</vt:lpstr>
      <vt:lpstr>Child Restraint – What else</vt:lpstr>
      <vt:lpstr>Flag Stop Policy</vt:lpstr>
      <vt:lpstr>Bus Stop Management</vt:lpstr>
      <vt:lpstr>Maintenance Protocol</vt:lpstr>
      <vt:lpstr>Light Duty </vt:lpstr>
      <vt:lpstr>When should light duty be offered?</vt:lpstr>
      <vt:lpstr>What standards should you expect on Light Duty?</vt:lpstr>
      <vt:lpstr>More Essential Policies</vt:lpstr>
      <vt:lpstr>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Policies for Transit Agencies</dc:title>
  <dc:creator>Jill Nagy</dc:creator>
  <cp:lastModifiedBy>Jill Nagy</cp:lastModifiedBy>
  <cp:revision>69</cp:revision>
  <cp:lastPrinted>2016-09-30T14:30:32Z</cp:lastPrinted>
  <dcterms:created xsi:type="dcterms:W3CDTF">2016-09-11T19:20:38Z</dcterms:created>
  <dcterms:modified xsi:type="dcterms:W3CDTF">2016-10-17T18:42:29Z</dcterms:modified>
</cp:coreProperties>
</file>